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65" r:id="rId4"/>
    <p:sldId id="261" r:id="rId5"/>
    <p:sldId id="266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7D3DE-F970-4D81-B40D-A9EC5A8C5ED5}" type="datetimeFigureOut">
              <a:rPr lang="fr-FR" smtClean="0"/>
              <a:t>21/09/2015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84AF47-AA80-4454-85D4-525305C437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5913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fr-FR" altLang="fr-FR" smtClean="0">
                <a:ea typeface="ＭＳ Ｐゴシック" pitchFamily="34" charset="-128"/>
              </a:rPr>
              <a:t>AICarnot = Association des Instituts Carnot</a:t>
            </a:r>
          </a:p>
          <a:p>
            <a:pPr eaLnBrk="1" hangingPunct="1">
              <a:spcBef>
                <a:spcPct val="0"/>
              </a:spcBef>
            </a:pPr>
            <a:r>
              <a:rPr lang="fr-FR" altLang="fr-FR" smtClean="0">
                <a:ea typeface="ＭＳ Ｐゴシック" pitchFamily="34" charset="-128"/>
              </a:rPr>
              <a:t>ASRC = Association des Structures de Recherche Contractuelle</a:t>
            </a:r>
          </a:p>
          <a:p>
            <a:pPr eaLnBrk="1" hangingPunct="1">
              <a:spcBef>
                <a:spcPct val="0"/>
              </a:spcBef>
            </a:pPr>
            <a:r>
              <a:rPr lang="fr-FR" altLang="fr-FR" smtClean="0">
                <a:ea typeface="ＭＳ Ｐゴシック" pitchFamily="34" charset="-128"/>
              </a:rPr>
              <a:t>EARTO = European Association of Research and Technological Organisations.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2"/>
          <p:cNvCxnSpPr/>
          <p:nvPr userDrawn="1"/>
        </p:nvCxnSpPr>
        <p:spPr>
          <a:xfrm>
            <a:off x="457200" y="3454400"/>
            <a:ext cx="8509000" cy="1588"/>
          </a:xfrm>
          <a:prstGeom prst="line">
            <a:avLst/>
          </a:prstGeom>
          <a:ln w="6350" cap="flat" cmpd="sng" algn="ctr">
            <a:solidFill>
              <a:srgbClr val="9C9E9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 userDrawn="1"/>
        </p:nvSpPr>
        <p:spPr>
          <a:xfrm>
            <a:off x="8215313" y="2994025"/>
            <a:ext cx="319087" cy="319088"/>
          </a:xfrm>
          <a:prstGeom prst="rect">
            <a:avLst/>
          </a:prstGeom>
          <a:solidFill>
            <a:srgbClr val="005E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fr-FR" dirty="0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7861300" y="3133725"/>
            <a:ext cx="266700" cy="17938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dirty="0">
                <a:solidFill>
                  <a:srgbClr val="FFFFFF"/>
                </a:solidFill>
                <a:ea typeface="ＭＳ Ｐゴシック" charset="-128"/>
              </a:rPr>
              <a:t> 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7664450" y="3205163"/>
            <a:ext cx="107950" cy="107950"/>
          </a:xfrm>
          <a:prstGeom prst="rect">
            <a:avLst/>
          </a:prstGeom>
          <a:solidFill>
            <a:srgbClr val="9C9E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dirty="0">
                <a:solidFill>
                  <a:srgbClr val="FFFFFF"/>
                </a:solidFill>
                <a:ea typeface="ＭＳ Ｐゴシック" charset="-128"/>
              </a:rPr>
              <a:t> </a:t>
            </a:r>
          </a:p>
        </p:txBody>
      </p:sp>
      <p:pic>
        <p:nvPicPr>
          <p:cNvPr id="7" name="Image 10" descr="Mines ParisTech Logo RV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04448"/>
            <a:ext cx="2133808" cy="175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9036" y="556476"/>
            <a:ext cx="2297256" cy="1252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8621713" y="2705100"/>
            <a:ext cx="319087" cy="6032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fr-FR" dirty="0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/>
          </p:nvPr>
        </p:nvSpPr>
        <p:spPr>
          <a:xfrm>
            <a:off x="404813" y="3464858"/>
            <a:ext cx="8229600" cy="1143000"/>
          </a:xfrm>
        </p:spPr>
        <p:txBody>
          <a:bodyPr/>
          <a:lstStyle>
            <a:lvl1pPr algn="l">
              <a:defRPr sz="4000">
                <a:solidFill>
                  <a:srgbClr val="005E9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0F7E8-639F-4A4B-978D-AD3CB78E4D9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7844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rondir un rectangle avec un coin diagonal 4"/>
          <p:cNvSpPr/>
          <p:nvPr userDrawn="1"/>
        </p:nvSpPr>
        <p:spPr>
          <a:xfrm>
            <a:off x="-17463" y="1023938"/>
            <a:ext cx="9296401" cy="5376862"/>
          </a:xfrm>
          <a:prstGeom prst="round2DiagRect">
            <a:avLst/>
          </a:prstGeom>
          <a:noFill/>
          <a:ln>
            <a:solidFill>
              <a:srgbClr val="9C9E9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fr-FR" dirty="0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809625"/>
            <a:ext cx="9144000" cy="287337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0000" dist="23000" dir="5400000" rotWithShape="0">
              <a:srgbClr val="000000">
                <a:alpha val="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457200" y="1003300"/>
            <a:ext cx="7372350" cy="0"/>
          </a:xfrm>
          <a:prstGeom prst="line">
            <a:avLst/>
          </a:prstGeom>
          <a:ln w="6350" cap="flat" cmpd="sng" algn="ctr">
            <a:solidFill>
              <a:srgbClr val="9C9E9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Image 9" descr="Mines ParisTech Logo RV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9369"/>
            <a:ext cx="648072" cy="532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6276" y="103188"/>
            <a:ext cx="684374" cy="373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71600" y="454592"/>
            <a:ext cx="6968728" cy="497020"/>
          </a:xfrm>
        </p:spPr>
        <p:txBody>
          <a:bodyPr lIns="0" tIns="0" rIns="0" bIns="0" anchor="b">
            <a:noAutofit/>
          </a:bodyPr>
          <a:lstStyle>
            <a:lvl1pPr algn="l">
              <a:defRPr sz="3000">
                <a:solidFill>
                  <a:srgbClr val="005E9E"/>
                </a:solidFill>
                <a:latin typeface="Arial"/>
                <a:cs typeface="Arial"/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387" y="1080583"/>
            <a:ext cx="8023671" cy="212208"/>
          </a:xfrm>
        </p:spPr>
        <p:txBody>
          <a:bodyPr lIns="0" tIns="0" rIns="0" bIns="0" anchor="b">
            <a:noAutofit/>
          </a:bodyPr>
          <a:lstStyle>
            <a:lvl1pPr marL="271463" indent="-271463" algn="l">
              <a:buSzPct val="120000"/>
              <a:buFont typeface="Wingdings" charset="2"/>
              <a:buChar char=""/>
              <a:defRPr sz="1400">
                <a:solidFill>
                  <a:srgbClr val="005E9E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  <p:sp>
        <p:nvSpPr>
          <p:cNvPr id="14" name="Espace réservé du contenu 2"/>
          <p:cNvSpPr>
            <a:spLocks noGrp="1"/>
          </p:cNvSpPr>
          <p:nvPr>
            <p:ph idx="13"/>
          </p:nvPr>
        </p:nvSpPr>
        <p:spPr>
          <a:xfrm>
            <a:off x="521999" y="1440000"/>
            <a:ext cx="7968664" cy="4525963"/>
          </a:xfrm>
        </p:spPr>
        <p:txBody>
          <a:bodyPr lIns="0" tIns="0" rIns="0" bIns="0">
            <a:noAutofit/>
          </a:bodyPr>
          <a:lstStyle>
            <a:lvl1pPr marL="271463" indent="-271463">
              <a:buClr>
                <a:srgbClr val="005E9E"/>
              </a:buClr>
              <a:buSzPct val="100000"/>
              <a:buFont typeface="Lucida Grande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>
              <a:defRPr sz="15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>
              <a:defRPr sz="15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>
              <a:defRPr sz="15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1" name="Espace réservé de la date 14"/>
          <p:cNvSpPr>
            <a:spLocks noGrp="1"/>
          </p:cNvSpPr>
          <p:nvPr>
            <p:ph type="dt" sz="half" idx="14"/>
          </p:nvPr>
        </p:nvSpPr>
        <p:spPr>
          <a:xfrm>
            <a:off x="215900" y="64198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2" name="Espace réservé du pied de page 15"/>
          <p:cNvSpPr>
            <a:spLocks noGrp="1"/>
          </p:cNvSpPr>
          <p:nvPr>
            <p:ph type="ftr" sz="quarter" idx="15"/>
          </p:nvPr>
        </p:nvSpPr>
        <p:spPr>
          <a:xfrm>
            <a:off x="3124200" y="64198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3" name="Espace réservé du numéro de diapositive 16"/>
          <p:cNvSpPr>
            <a:spLocks noGrp="1"/>
          </p:cNvSpPr>
          <p:nvPr>
            <p:ph type="sldNum" sz="quarter" idx="16"/>
          </p:nvPr>
        </p:nvSpPr>
        <p:spPr>
          <a:xfrm>
            <a:off x="6794500" y="64198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1FFEE-9D9A-4126-8FBF-C1486475ED3F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2411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C199E0C-5588-4524-8C1C-49EEE8EDFFD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972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Arial" charset="0"/>
                <a:ea typeface="ＭＳ Ｐゴシック" charset="-128"/>
                <a:cs typeface="Arial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57139998-319E-415C-B9D7-36C712CF6FE7}" type="slidenum">
              <a:rPr lang="fr-FR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1155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13" Type="http://schemas.openxmlformats.org/officeDocument/2006/relationships/image" Target="../media/image21.jpeg"/><Relationship Id="rId3" Type="http://schemas.openxmlformats.org/officeDocument/2006/relationships/image" Target="../media/image12.png"/><Relationship Id="rId7" Type="http://schemas.openxmlformats.org/officeDocument/2006/relationships/image" Target="../media/image16.jpeg"/><Relationship Id="rId12" Type="http://schemas.openxmlformats.org/officeDocument/2006/relationships/image" Target="../media/image20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11" Type="http://schemas.openxmlformats.org/officeDocument/2006/relationships/image" Target="../media/image19.jpeg"/><Relationship Id="rId5" Type="http://schemas.openxmlformats.org/officeDocument/2006/relationships/image" Target="../media/image14.png"/><Relationship Id="rId10" Type="http://schemas.openxmlformats.org/officeDocument/2006/relationships/image" Target="../media/image18.png"/><Relationship Id="rId4" Type="http://schemas.openxmlformats.org/officeDocument/2006/relationships/image" Target="../media/image13.png"/><Relationship Id="rId9" Type="http://schemas.openxmlformats.org/officeDocument/2006/relationships/hyperlink" Target="wind_wrf.kmz" TargetMode="External"/><Relationship Id="rId14" Type="http://schemas.openxmlformats.org/officeDocument/2006/relationships/image" Target="../media/image2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ctrTitle"/>
          </p:nvPr>
        </p:nvSpPr>
        <p:spPr>
          <a:xfrm>
            <a:off x="468313" y="3556000"/>
            <a:ext cx="7772400" cy="685800"/>
          </a:xfrm>
        </p:spPr>
        <p:txBody>
          <a:bodyPr anchor="t"/>
          <a:lstStyle/>
          <a:p>
            <a:pPr eaLnBrk="1" hangingPunct="1"/>
            <a:r>
              <a:rPr lang="fr-FR" altLang="fr-FR" sz="3600" dirty="0" err="1" smtClean="0">
                <a:latin typeface="Arial" charset="0"/>
                <a:ea typeface="ＭＳ Ｐゴシック" pitchFamily="34" charset="-128"/>
                <a:cs typeface="Arial" charset="0"/>
              </a:rPr>
              <a:t>Welcome</a:t>
            </a:r>
            <a:r>
              <a:rPr lang="fr-FR" altLang="fr-FR" sz="3600" dirty="0" smtClean="0">
                <a:latin typeface="Arial" charset="0"/>
                <a:ea typeface="ＭＳ Ｐゴシック" pitchFamily="34" charset="-128"/>
                <a:cs typeface="Arial" charset="0"/>
              </a:rPr>
              <a:t> to the ENEON </a:t>
            </a:r>
            <a:r>
              <a:rPr lang="fr-FR" altLang="fr-FR" sz="3600" dirty="0" err="1" smtClean="0">
                <a:latin typeface="Arial" charset="0"/>
                <a:ea typeface="ＭＳ Ｐゴシック" pitchFamily="34" charset="-128"/>
                <a:cs typeface="Arial" charset="0"/>
              </a:rPr>
              <a:t>Launch</a:t>
            </a:r>
            <a:endParaRPr lang="fr-FR" altLang="fr-FR" sz="3600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7171" name="Espace réservé de la date 3"/>
          <p:cNvSpPr>
            <a:spLocks noGrp="1"/>
          </p:cNvSpPr>
          <p:nvPr>
            <p:ph type="dt" sz="quarter" idx="4294967295"/>
          </p:nvPr>
        </p:nvSpPr>
        <p:spPr bwMode="auto">
          <a:xfrm>
            <a:off x="5414963" y="3109913"/>
            <a:ext cx="2133600" cy="2349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r>
              <a:rPr lang="fr-FR" altLang="fr-FR" sz="1200" dirty="0" smtClean="0">
                <a:solidFill>
                  <a:srgbClr val="9C9E9F"/>
                </a:solidFill>
              </a:rPr>
              <a:t>21 </a:t>
            </a:r>
            <a:r>
              <a:rPr lang="fr-FR" altLang="fr-FR" sz="1200" dirty="0" err="1" smtClean="0">
                <a:solidFill>
                  <a:srgbClr val="9C9E9F"/>
                </a:solidFill>
              </a:rPr>
              <a:t>september</a:t>
            </a:r>
            <a:r>
              <a:rPr lang="fr-FR" altLang="fr-FR" sz="1200" dirty="0" smtClean="0">
                <a:solidFill>
                  <a:srgbClr val="9C9E9F"/>
                </a:solidFill>
              </a:rPr>
              <a:t> 2015</a:t>
            </a:r>
          </a:p>
        </p:txBody>
      </p:sp>
      <p:sp>
        <p:nvSpPr>
          <p:cNvPr id="4" name="Espace réservé de la date 3"/>
          <p:cNvSpPr txBox="1">
            <a:spLocks/>
          </p:cNvSpPr>
          <p:nvPr/>
        </p:nvSpPr>
        <p:spPr bwMode="auto">
          <a:xfrm>
            <a:off x="179512" y="6309320"/>
            <a:ext cx="5040560" cy="23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3200" kern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+mn-cs"/>
              </a:defRPr>
            </a:lvl1pPr>
            <a:lvl2pPr marL="457200" algn="l" defTabSz="914400" rtl="0" eaLnBrk="1" latinLnBrk="0" hangingPunct="1">
              <a:defRPr sz="2800" kern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+mn-cs"/>
              </a:defRPr>
            </a:lvl2pPr>
            <a:lvl3pPr marL="9144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+mn-cs"/>
              </a:defRPr>
            </a:lvl3pPr>
            <a:lvl4pPr marL="1371600" algn="l" defTabSz="914400" rtl="0" eaLnBrk="1" latinLnBrk="0" hangingPunct="1">
              <a:defRPr sz="2000" kern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+mn-cs"/>
              </a:defRPr>
            </a:lvl4pPr>
            <a:lvl5pPr marL="1828800" algn="l" defTabSz="914400" rtl="0" eaLnBrk="1" latinLnBrk="0" hangingPunct="1">
              <a:defRPr sz="2000" kern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0" fontAlgn="base" latinLnBrk="0" hangingPunct="0"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0" fontAlgn="base" latinLnBrk="0" hangingPunct="0"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0" fontAlgn="base" latinLnBrk="0" hangingPunct="0"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0" fontAlgn="base" latinLnBrk="0" hangingPunct="0"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+mn-cs"/>
              </a:defRPr>
            </a:lvl9pPr>
          </a:lstStyle>
          <a:p>
            <a:r>
              <a:rPr lang="fr-FR" altLang="fr-FR" sz="1800" dirty="0" smtClean="0"/>
              <a:t>Prof. Thierry </a:t>
            </a:r>
            <a:r>
              <a:rPr lang="fr-FR" altLang="fr-FR" sz="1800" dirty="0" err="1" smtClean="0"/>
              <a:t>Ranchin</a:t>
            </a:r>
            <a:r>
              <a:rPr lang="fr-FR" altLang="fr-FR" sz="1800" dirty="0" smtClean="0"/>
              <a:t>, </a:t>
            </a:r>
          </a:p>
          <a:p>
            <a:r>
              <a:rPr lang="fr-FR" altLang="fr-FR" sz="1800" dirty="0" err="1" smtClean="0"/>
              <a:t>Director</a:t>
            </a:r>
            <a:r>
              <a:rPr lang="fr-FR" altLang="fr-FR" sz="1800" dirty="0" smtClean="0"/>
              <a:t> of Centre Observation, Impacts, </a:t>
            </a:r>
            <a:r>
              <a:rPr lang="fr-FR" altLang="fr-FR" sz="1800" dirty="0" err="1" smtClean="0"/>
              <a:t>Energy</a:t>
            </a:r>
            <a:endParaRPr lang="fr-FR" altLang="fr-FR" sz="1800" dirty="0" smtClean="0"/>
          </a:p>
        </p:txBody>
      </p:sp>
    </p:spTree>
    <p:extLst>
      <p:ext uri="{BB962C8B-B14F-4D97-AF65-F5344CB8AC3E}">
        <p14:creationId xmlns:p14="http://schemas.microsoft.com/office/powerpoint/2010/main" val="238199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ctrTitle"/>
          </p:nvPr>
        </p:nvSpPr>
        <p:spPr>
          <a:xfrm>
            <a:off x="781844" y="476672"/>
            <a:ext cx="7472362" cy="496888"/>
          </a:xfrm>
        </p:spPr>
        <p:txBody>
          <a:bodyPr lIns="88896" tIns="50798" rIns="88896" bIns="50798"/>
          <a:lstStyle/>
          <a:p>
            <a:pPr defTabSz="912813" eaLnBrk="1" hangingPunct="1"/>
            <a:r>
              <a:rPr lang="fr-FR" altLang="fr-FR" sz="2000" b="1" dirty="0" smtClean="0"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MINES </a:t>
            </a:r>
            <a:r>
              <a:rPr lang="fr-FR" altLang="fr-FR" sz="2000" b="1" dirty="0" err="1" smtClean="0"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ParisTech</a:t>
            </a:r>
            <a:r>
              <a:rPr lang="fr-FR" altLang="fr-FR" sz="2000" b="1" dirty="0" smtClean="0"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 :</a:t>
            </a:r>
            <a:br>
              <a:rPr lang="fr-FR" altLang="fr-FR" sz="2000" b="1" dirty="0" smtClean="0"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</a:br>
            <a:r>
              <a:rPr lang="fr-FR" altLang="fr-FR" sz="2000" b="1" dirty="0" err="1" smtClean="0">
                <a:solidFill>
                  <a:srgbClr val="1F497D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Partnership</a:t>
            </a:r>
            <a:r>
              <a:rPr lang="fr-FR" altLang="fr-FR" sz="2000" b="1" dirty="0" smtClean="0">
                <a:solidFill>
                  <a:srgbClr val="1F497D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 </a:t>
            </a:r>
            <a:r>
              <a:rPr lang="fr-FR" altLang="fr-FR" sz="2000" b="1" dirty="0" err="1" smtClean="0">
                <a:solidFill>
                  <a:srgbClr val="1F497D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research</a:t>
            </a:r>
            <a:r>
              <a:rPr lang="fr-FR" altLang="fr-FR" sz="2000" b="1" dirty="0" smtClean="0">
                <a:solidFill>
                  <a:srgbClr val="1F497D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 in </a:t>
            </a:r>
            <a:r>
              <a:rPr lang="fr-FR" altLang="fr-FR" sz="2000" b="1" dirty="0" err="1" smtClean="0">
                <a:solidFill>
                  <a:srgbClr val="1F497D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link</a:t>
            </a:r>
            <a:r>
              <a:rPr lang="fr-FR" altLang="fr-FR" sz="2000" b="1" dirty="0" smtClean="0">
                <a:solidFill>
                  <a:srgbClr val="1F497D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 </a:t>
            </a:r>
            <a:r>
              <a:rPr lang="fr-FR" altLang="fr-FR" sz="2000" b="1" dirty="0" err="1" smtClean="0">
                <a:solidFill>
                  <a:srgbClr val="1F497D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with</a:t>
            </a:r>
            <a:r>
              <a:rPr lang="fr-FR" altLang="fr-FR" sz="2000" b="1" dirty="0" smtClean="0">
                <a:solidFill>
                  <a:srgbClr val="1F497D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 </a:t>
            </a:r>
            <a:r>
              <a:rPr lang="fr-FR" altLang="fr-FR" sz="2000" b="1" dirty="0" err="1" smtClean="0">
                <a:solidFill>
                  <a:srgbClr val="1F497D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industry</a:t>
            </a:r>
            <a:r>
              <a:rPr lang="fr-FR" altLang="fr-FR" sz="2000" b="1" dirty="0" smtClean="0">
                <a:solidFill>
                  <a:srgbClr val="1F497D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 and </a:t>
            </a:r>
            <a:r>
              <a:rPr lang="fr-FR" altLang="fr-FR" sz="2000" b="1" dirty="0" err="1" smtClean="0">
                <a:solidFill>
                  <a:srgbClr val="1F497D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economy</a:t>
            </a:r>
            <a:endParaRPr lang="fr-FR" altLang="fr-FR" sz="2400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8195" name="Sous-titre 1"/>
          <p:cNvSpPr>
            <a:spLocks noGrp="1"/>
          </p:cNvSpPr>
          <p:nvPr>
            <p:ph type="subTitle" idx="1"/>
          </p:nvPr>
        </p:nvSpPr>
        <p:spPr>
          <a:xfrm>
            <a:off x="179388" y="1081088"/>
            <a:ext cx="8023225" cy="211137"/>
          </a:xfrm>
        </p:spPr>
        <p:txBody>
          <a:bodyPr/>
          <a:lstStyle/>
          <a:p>
            <a:pPr>
              <a:buFont typeface="Wingdings" pitchFamily="2" charset="2"/>
              <a:buChar char=""/>
            </a:pPr>
            <a:endParaRPr lang="fr-FR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8196" name="Rectangle 2"/>
          <p:cNvSpPr>
            <a:spLocks/>
          </p:cNvSpPr>
          <p:nvPr/>
        </p:nvSpPr>
        <p:spPr bwMode="auto">
          <a:xfrm>
            <a:off x="611560" y="2564904"/>
            <a:ext cx="7932738" cy="451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88896" tIns="50798" rIns="88896" bIns="50798">
            <a:spAutoFit/>
          </a:bodyPr>
          <a:lstStyle/>
          <a:p>
            <a:pPr marL="284163" indent="-284163" defTabSz="912813" fontAlgn="base">
              <a:spcBef>
                <a:spcPts val="700"/>
              </a:spcBef>
              <a:spcAft>
                <a:spcPct val="0"/>
              </a:spcAft>
              <a:buClr>
                <a:srgbClr val="1F497D"/>
              </a:buClr>
              <a:buSzPct val="90000"/>
              <a:buFont typeface="Arial" charset="0"/>
              <a:buChar char="•"/>
            </a:pPr>
            <a:r>
              <a:rPr lang="fr-FR" altLang="fr-FR" dirty="0">
                <a:solidFill>
                  <a:srgbClr val="333399"/>
                </a:solidFill>
                <a:latin typeface="Arial" charset="0"/>
                <a:ea typeface="ＭＳ Ｐゴシック" pitchFamily="34" charset="-128"/>
                <a:cs typeface="Arial" charset="0"/>
                <a:sym typeface="Arial" charset="0"/>
              </a:rPr>
              <a:t>Under </a:t>
            </a:r>
            <a:r>
              <a:rPr lang="fr-FR" altLang="fr-FR" dirty="0" err="1">
                <a:solidFill>
                  <a:srgbClr val="333399"/>
                </a:solidFill>
                <a:latin typeface="Arial" charset="0"/>
                <a:ea typeface="ＭＳ Ｐゴシック" pitchFamily="34" charset="-128"/>
                <a:cs typeface="Arial" charset="0"/>
                <a:sym typeface="Arial" charset="0"/>
              </a:rPr>
              <a:t>responsability</a:t>
            </a:r>
            <a:r>
              <a:rPr lang="fr-FR" altLang="fr-FR" dirty="0">
                <a:solidFill>
                  <a:srgbClr val="333399"/>
                </a:solidFill>
                <a:latin typeface="Arial" charset="0"/>
                <a:ea typeface="ＭＳ Ｐゴシック" pitchFamily="34" charset="-128"/>
                <a:cs typeface="Arial" charset="0"/>
                <a:sym typeface="Arial" charset="0"/>
              </a:rPr>
              <a:t> of the Ministry of </a:t>
            </a:r>
            <a:r>
              <a:rPr lang="fr-FR" altLang="fr-FR" dirty="0" err="1" smtClean="0">
                <a:solidFill>
                  <a:srgbClr val="333399"/>
                </a:solidFill>
                <a:latin typeface="Arial" charset="0"/>
                <a:ea typeface="ＭＳ Ｐゴシック" pitchFamily="34" charset="-128"/>
                <a:cs typeface="Arial" charset="0"/>
                <a:sym typeface="Arial" charset="0"/>
              </a:rPr>
              <a:t>Industry</a:t>
            </a:r>
            <a:endParaRPr lang="fr-FR" altLang="fr-FR" dirty="0" smtClean="0">
              <a:solidFill>
                <a:srgbClr val="333399"/>
              </a:solidFill>
              <a:latin typeface="Arial" charset="0"/>
              <a:ea typeface="ＭＳ Ｐゴシック" pitchFamily="34" charset="-128"/>
              <a:cs typeface="Arial" charset="0"/>
              <a:sym typeface="Arial" charset="0"/>
            </a:endParaRPr>
          </a:p>
          <a:p>
            <a:pPr marL="284163" indent="-284163" defTabSz="912813" fontAlgn="base">
              <a:spcBef>
                <a:spcPts val="700"/>
              </a:spcBef>
              <a:spcAft>
                <a:spcPct val="0"/>
              </a:spcAft>
              <a:buClr>
                <a:srgbClr val="1F497D"/>
              </a:buClr>
              <a:buSzPct val="90000"/>
              <a:buFont typeface="Arial" charset="0"/>
              <a:buChar char="•"/>
            </a:pPr>
            <a:r>
              <a:rPr lang="en-US" altLang="fr-FR" dirty="0" smtClean="0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2,395 </a:t>
            </a:r>
            <a:r>
              <a:rPr lang="en-US" altLang="fr-FR" dirty="0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people </a:t>
            </a:r>
            <a:r>
              <a:rPr lang="en-US" altLang="fr-FR" dirty="0" smtClean="0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:</a:t>
            </a:r>
          </a:p>
          <a:p>
            <a:pPr marL="742950" lvl="1" indent="-285750" defTabSz="912813" fontAlgn="base">
              <a:spcBef>
                <a:spcPts val="700"/>
              </a:spcBef>
              <a:spcAft>
                <a:spcPct val="0"/>
              </a:spcAft>
              <a:buClr>
                <a:srgbClr val="1F497D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altLang="fr-FR" dirty="0" smtClean="0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1,114 </a:t>
            </a:r>
            <a:r>
              <a:rPr lang="en-US" altLang="fr-FR" dirty="0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permanent staff including 286 research academics</a:t>
            </a:r>
          </a:p>
          <a:p>
            <a:pPr marL="742950" lvl="1" indent="-285750" defTabSz="912813" fontAlgn="base">
              <a:spcBef>
                <a:spcPts val="700"/>
              </a:spcBef>
              <a:spcAft>
                <a:spcPct val="0"/>
              </a:spcAft>
              <a:buClr>
                <a:srgbClr val="1F497D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altLang="fr-FR" dirty="0" smtClean="0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391 </a:t>
            </a:r>
            <a:r>
              <a:rPr lang="en-US" altLang="fr-FR" dirty="0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student researchers</a:t>
            </a:r>
          </a:p>
          <a:p>
            <a:pPr marL="742950" lvl="1" indent="-285750" defTabSz="912813" fontAlgn="base">
              <a:spcBef>
                <a:spcPts val="700"/>
              </a:spcBef>
              <a:spcAft>
                <a:spcPct val="0"/>
              </a:spcAft>
              <a:buClr>
                <a:srgbClr val="1F497D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altLang="fr-FR" dirty="0" smtClean="0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890 </a:t>
            </a:r>
            <a:r>
              <a:rPr lang="en-US" altLang="fr-FR" dirty="0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other students</a:t>
            </a:r>
          </a:p>
          <a:p>
            <a:pPr defTabSz="912813" fontAlgn="base">
              <a:spcBef>
                <a:spcPts val="700"/>
              </a:spcBef>
              <a:spcAft>
                <a:spcPct val="0"/>
              </a:spcAft>
              <a:buClr>
                <a:srgbClr val="1F497D"/>
              </a:buClr>
              <a:buSzPct val="90000"/>
            </a:pPr>
            <a:endParaRPr lang="en-US" altLang="fr-FR" dirty="0">
              <a:solidFill>
                <a:prstClr val="black"/>
              </a:solidFill>
              <a:latin typeface="Helvetica" pitchFamily="34" charset="0"/>
              <a:ea typeface="ＭＳ Ｐゴシック" pitchFamily="34" charset="-128"/>
              <a:cs typeface="Helvetica" pitchFamily="34" charset="0"/>
              <a:sym typeface="Helvetica" pitchFamily="34" charset="0"/>
            </a:endParaRPr>
          </a:p>
          <a:p>
            <a:pPr marL="284163" indent="-284163" defTabSz="912813" fontAlgn="base">
              <a:spcBef>
                <a:spcPts val="700"/>
              </a:spcBef>
              <a:spcAft>
                <a:spcPct val="0"/>
              </a:spcAft>
              <a:buClr>
                <a:srgbClr val="1F497D"/>
              </a:buClr>
              <a:buSzPct val="90000"/>
              <a:buFont typeface="Arial" charset="0"/>
              <a:buChar char="•"/>
            </a:pPr>
            <a:r>
              <a:rPr lang="en-US" altLang="fr-FR" dirty="0" smtClean="0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18 </a:t>
            </a:r>
            <a:r>
              <a:rPr lang="en-US" altLang="fr-FR" dirty="0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research </a:t>
            </a:r>
            <a:r>
              <a:rPr lang="en-US" altLang="fr-FR" dirty="0" smtClean="0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centers in 5 </a:t>
            </a:r>
            <a:r>
              <a:rPr lang="en-US" altLang="fr-FR" dirty="0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departments (Earth sciences and environment, Mechanical and Materials engineering, </a:t>
            </a:r>
            <a:r>
              <a:rPr lang="en-US" altLang="fr-FR" dirty="0" smtClean="0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Energy and Processes, Mathematics and Systems and </a:t>
            </a:r>
            <a:r>
              <a:rPr lang="en-US" altLang="fr-FR" dirty="0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Economics, management, </a:t>
            </a:r>
            <a:r>
              <a:rPr lang="en-US" altLang="fr-FR" dirty="0" smtClean="0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society)</a:t>
            </a:r>
            <a:endParaRPr lang="en-US" altLang="fr-FR" dirty="0">
              <a:solidFill>
                <a:prstClr val="black"/>
              </a:solidFill>
              <a:latin typeface="Helvetica" pitchFamily="34" charset="0"/>
              <a:ea typeface="ＭＳ Ｐゴシック" pitchFamily="34" charset="-128"/>
              <a:cs typeface="Helvetica" pitchFamily="34" charset="0"/>
              <a:sym typeface="Helvetica" pitchFamily="34" charset="0"/>
            </a:endParaRPr>
          </a:p>
          <a:p>
            <a:pPr marL="284163" indent="-284163" defTabSz="912813" fontAlgn="base">
              <a:spcBef>
                <a:spcPts val="700"/>
              </a:spcBef>
              <a:spcAft>
                <a:spcPct val="0"/>
              </a:spcAft>
              <a:buClr>
                <a:srgbClr val="1F497D"/>
              </a:buClr>
              <a:buSzPct val="90000"/>
              <a:buFont typeface="Arial" charset="0"/>
              <a:buChar char="•"/>
            </a:pPr>
            <a:endParaRPr lang="en-US" altLang="fr-FR" dirty="0">
              <a:solidFill>
                <a:prstClr val="black"/>
              </a:solidFill>
              <a:latin typeface="Helvetica" pitchFamily="34" charset="0"/>
              <a:ea typeface="ＭＳ Ｐゴシック" pitchFamily="34" charset="-128"/>
              <a:cs typeface="Helvetica" pitchFamily="34" charset="0"/>
              <a:sym typeface="Helvetica" pitchFamily="34" charset="0"/>
            </a:endParaRPr>
          </a:p>
          <a:p>
            <a:pPr marL="284163" indent="-284163" defTabSz="912813" fontAlgn="base">
              <a:spcBef>
                <a:spcPts val="700"/>
              </a:spcBef>
              <a:spcAft>
                <a:spcPct val="0"/>
              </a:spcAft>
              <a:buClr>
                <a:srgbClr val="1F497D"/>
              </a:buClr>
              <a:buSzPct val="90000"/>
              <a:buFont typeface="Arial" charset="0"/>
              <a:buChar char="•"/>
            </a:pPr>
            <a:r>
              <a:rPr lang="en-US" altLang="fr-FR" dirty="0" smtClean="0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5 </a:t>
            </a:r>
            <a:r>
              <a:rPr lang="en-US" altLang="fr-FR" dirty="0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sites : Paris, </a:t>
            </a:r>
            <a:r>
              <a:rPr lang="en-US" altLang="fr-FR" dirty="0" err="1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Evry</a:t>
            </a:r>
            <a:r>
              <a:rPr lang="en-US" altLang="fr-FR" dirty="0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, Fontainebleau, </a:t>
            </a:r>
            <a:r>
              <a:rPr lang="en-US" altLang="fr-FR" dirty="0" err="1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Palaiseau</a:t>
            </a:r>
            <a:r>
              <a:rPr lang="en-US" altLang="fr-FR" dirty="0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, Sophia </a:t>
            </a:r>
            <a:r>
              <a:rPr lang="en-US" altLang="fr-FR" dirty="0" err="1" smtClean="0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Antipolis</a:t>
            </a:r>
            <a:r>
              <a:rPr lang="en-US" altLang="fr-FR" dirty="0">
                <a:solidFill>
                  <a:prstClr val="black"/>
                </a:solidFill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				</a:t>
            </a:r>
          </a:p>
          <a:p>
            <a:pPr marL="284163" indent="-284163" defTabSz="912813" fontAlgn="base">
              <a:spcBef>
                <a:spcPts val="700"/>
              </a:spcBef>
              <a:spcAft>
                <a:spcPct val="0"/>
              </a:spcAft>
              <a:buClr>
                <a:srgbClr val="1F497D"/>
              </a:buClr>
              <a:buSzPct val="90000"/>
              <a:buFont typeface="Arial" charset="0"/>
              <a:buChar char="•"/>
            </a:pPr>
            <a:endParaRPr lang="fr-FR" altLang="fr-FR" dirty="0">
              <a:solidFill>
                <a:prstClr val="black"/>
              </a:solidFill>
              <a:latin typeface="Helvetica" pitchFamily="34" charset="0"/>
              <a:ea typeface="ＭＳ Ｐゴシック" pitchFamily="34" charset="-128"/>
              <a:cs typeface="Helvetica" pitchFamily="34" charset="0"/>
              <a:sym typeface="Helvetica" pitchFamily="34" charset="0"/>
            </a:endParaRPr>
          </a:p>
        </p:txBody>
      </p:sp>
      <p:grpSp>
        <p:nvGrpSpPr>
          <p:cNvPr id="8197" name="Group 3"/>
          <p:cNvGrpSpPr>
            <a:grpSpLocks/>
          </p:cNvGrpSpPr>
          <p:nvPr/>
        </p:nvGrpSpPr>
        <p:grpSpPr bwMode="auto">
          <a:xfrm>
            <a:off x="297212" y="1124744"/>
            <a:ext cx="8420100" cy="1370013"/>
            <a:chOff x="0" y="0"/>
            <a:chExt cx="943" cy="154"/>
          </a:xfrm>
        </p:grpSpPr>
        <p:pic>
          <p:nvPicPr>
            <p:cNvPr id="8198" name="Picture 4" descr="image2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43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</a:extLst>
          </p:spPr>
        </p:pic>
        <p:pic>
          <p:nvPicPr>
            <p:cNvPr id="8199" name="Picture 5" descr="image3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37"/>
              <a:ext cx="943" cy="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2626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51521" y="1052736"/>
            <a:ext cx="7240538" cy="528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85750" indent="-285750" algn="just" eaLnBrk="1" hangingPunct="1">
              <a:spcBef>
                <a:spcPct val="50000"/>
              </a:spcBef>
              <a:buClr>
                <a:schemeClr val="folHlink"/>
              </a:buClr>
              <a:buSzPct val="170000"/>
              <a:buFont typeface="Arial" panose="020B0604020202020204" pitchFamily="34" charset="0"/>
              <a:buChar char="•"/>
            </a:pPr>
            <a:r>
              <a:rPr lang="fr-FR" altLang="fr-FR" sz="1700" b="1" dirty="0" smtClean="0">
                <a:latin typeface="Sylfaen" pitchFamily="18" charset="0"/>
              </a:rPr>
              <a:t>Corps </a:t>
            </a:r>
            <a:r>
              <a:rPr lang="fr-FR" altLang="fr-FR" sz="1700" b="1" dirty="0">
                <a:latin typeface="Sylfaen" pitchFamily="18" charset="0"/>
              </a:rPr>
              <a:t>des Mines </a:t>
            </a:r>
            <a:r>
              <a:rPr lang="fr-FR" altLang="fr-FR" sz="1700" b="1" dirty="0" err="1">
                <a:latin typeface="Sylfaen" pitchFamily="18" charset="0"/>
              </a:rPr>
              <a:t>engineers</a:t>
            </a:r>
            <a:r>
              <a:rPr lang="fr-FR" altLang="fr-FR" sz="1700" b="1" dirty="0">
                <a:latin typeface="Sylfaen" pitchFamily="18" charset="0"/>
              </a:rPr>
              <a:t> </a:t>
            </a:r>
            <a:r>
              <a:rPr lang="fr-FR" altLang="fr-FR" sz="1700" dirty="0">
                <a:latin typeface="Sylfaen" pitchFamily="18" charset="0"/>
              </a:rPr>
              <a:t>(27 </a:t>
            </a:r>
            <a:r>
              <a:rPr lang="fr-FR" altLang="fr-FR" sz="1700" dirty="0" err="1">
                <a:latin typeface="Sylfaen" pitchFamily="18" charset="0"/>
              </a:rPr>
              <a:t>students</a:t>
            </a:r>
            <a:r>
              <a:rPr lang="fr-FR" altLang="fr-FR" sz="1700" dirty="0">
                <a:latin typeface="Sylfaen" pitchFamily="18" charset="0"/>
              </a:rPr>
              <a:t>): top-</a:t>
            </a:r>
            <a:r>
              <a:rPr lang="fr-FR" altLang="fr-FR" sz="1700" dirty="0" err="1">
                <a:latin typeface="Sylfaen" pitchFamily="18" charset="0"/>
              </a:rPr>
              <a:t>ranking</a:t>
            </a:r>
            <a:r>
              <a:rPr lang="fr-FR" altLang="fr-FR" sz="1700" dirty="0">
                <a:latin typeface="Sylfaen" pitchFamily="18" charset="0"/>
              </a:rPr>
              <a:t> </a:t>
            </a:r>
            <a:r>
              <a:rPr lang="fr-FR" altLang="fr-FR" sz="1700" dirty="0" err="1">
                <a:latin typeface="Sylfaen" pitchFamily="18" charset="0"/>
              </a:rPr>
              <a:t>graduates</a:t>
            </a:r>
            <a:r>
              <a:rPr lang="fr-FR" altLang="fr-FR" sz="1700" dirty="0">
                <a:latin typeface="Sylfaen" pitchFamily="18" charset="0"/>
              </a:rPr>
              <a:t> </a:t>
            </a:r>
            <a:r>
              <a:rPr lang="fr-FR" altLang="fr-FR" sz="1700" dirty="0" err="1">
                <a:latin typeface="Sylfaen" pitchFamily="18" charset="0"/>
              </a:rPr>
              <a:t>from</a:t>
            </a:r>
            <a:r>
              <a:rPr lang="fr-FR" altLang="fr-FR" sz="1700" dirty="0">
                <a:latin typeface="Sylfaen" pitchFamily="18" charset="0"/>
              </a:rPr>
              <a:t> the École Polytechnique, MINES </a:t>
            </a:r>
            <a:r>
              <a:rPr lang="fr-FR" altLang="fr-FR" sz="1700" dirty="0" err="1">
                <a:latin typeface="Sylfaen" pitchFamily="18" charset="0"/>
              </a:rPr>
              <a:t>ParisTech</a:t>
            </a:r>
            <a:r>
              <a:rPr lang="fr-FR" altLang="fr-FR" sz="1700" dirty="0">
                <a:latin typeface="Sylfaen" pitchFamily="18" charset="0"/>
              </a:rPr>
              <a:t> and the École Normale Supérieure</a:t>
            </a:r>
          </a:p>
          <a:p>
            <a:pPr marL="171450" indent="-171450" algn="just" eaLnBrk="1" hangingPunct="1">
              <a:spcBef>
                <a:spcPct val="50000"/>
              </a:spcBef>
              <a:buClr>
                <a:schemeClr val="folHlink"/>
              </a:buClr>
              <a:buSzPct val="170000"/>
              <a:buFont typeface="Arial" panose="020B0604020202020204" pitchFamily="34" charset="0"/>
              <a:buChar char="•"/>
            </a:pPr>
            <a:endParaRPr lang="fr-FR" altLang="fr-FR" sz="1100" dirty="0">
              <a:latin typeface="Sylfaen" pitchFamily="18" charset="0"/>
            </a:endParaRPr>
          </a:p>
          <a:p>
            <a:pPr marL="285750" indent="-285750" algn="just" eaLnBrk="1" hangingPunct="1">
              <a:spcBef>
                <a:spcPct val="50000"/>
              </a:spcBef>
              <a:buClr>
                <a:schemeClr val="folHlink"/>
              </a:buClr>
              <a:buSzPct val="170000"/>
              <a:buFont typeface="Arial" panose="020B0604020202020204" pitchFamily="34" charset="0"/>
              <a:buChar char="•"/>
            </a:pPr>
            <a:r>
              <a:rPr lang="fr-FR" altLang="fr-FR" sz="1700" b="1" dirty="0" err="1" smtClean="0">
                <a:latin typeface="Sylfaen" pitchFamily="18" charset="0"/>
              </a:rPr>
              <a:t>Master’s</a:t>
            </a:r>
            <a:r>
              <a:rPr lang="fr-FR" altLang="fr-FR" sz="1700" b="1" dirty="0" smtClean="0">
                <a:latin typeface="Sylfaen" pitchFamily="18" charset="0"/>
              </a:rPr>
              <a:t> </a:t>
            </a:r>
            <a:r>
              <a:rPr lang="fr-FR" altLang="fr-FR" sz="1700" b="1" dirty="0" err="1">
                <a:latin typeface="Sylfaen" pitchFamily="18" charset="0"/>
              </a:rPr>
              <a:t>degree</a:t>
            </a:r>
            <a:r>
              <a:rPr lang="fr-FR" altLang="fr-FR" sz="1700" b="1" dirty="0">
                <a:latin typeface="Sylfaen" pitchFamily="18" charset="0"/>
              </a:rPr>
              <a:t> in science and engineering / Ingénieurs civils des Mines </a:t>
            </a:r>
            <a:r>
              <a:rPr lang="fr-FR" altLang="fr-FR" sz="1700" dirty="0">
                <a:latin typeface="Sylfaen" pitchFamily="18" charset="0"/>
              </a:rPr>
              <a:t>(155 </a:t>
            </a:r>
            <a:r>
              <a:rPr lang="fr-FR" altLang="fr-FR" sz="1700" dirty="0" err="1">
                <a:latin typeface="Sylfaen" pitchFamily="18" charset="0"/>
              </a:rPr>
              <a:t>students</a:t>
            </a:r>
            <a:r>
              <a:rPr lang="fr-FR" altLang="fr-FR" sz="1700" dirty="0">
                <a:latin typeface="Sylfaen" pitchFamily="18" charset="0"/>
              </a:rPr>
              <a:t>): </a:t>
            </a:r>
            <a:r>
              <a:rPr lang="fr-FR" altLang="fr-FR" sz="1700" dirty="0" err="1">
                <a:latin typeface="Sylfaen" pitchFamily="18" charset="0"/>
              </a:rPr>
              <a:t>admitted</a:t>
            </a:r>
            <a:r>
              <a:rPr lang="fr-FR" altLang="fr-FR" sz="1700" dirty="0">
                <a:latin typeface="Sylfaen" pitchFamily="18" charset="0"/>
              </a:rPr>
              <a:t> to the first </a:t>
            </a:r>
            <a:r>
              <a:rPr lang="fr-FR" altLang="fr-FR" sz="1700" dirty="0" err="1">
                <a:latin typeface="Sylfaen" pitchFamily="18" charset="0"/>
              </a:rPr>
              <a:t>year</a:t>
            </a:r>
            <a:r>
              <a:rPr lang="fr-FR" altLang="fr-FR" sz="1700" dirty="0">
                <a:latin typeface="Sylfaen" pitchFamily="18" charset="0"/>
              </a:rPr>
              <a:t> </a:t>
            </a:r>
            <a:r>
              <a:rPr lang="fr-FR" altLang="fr-FR" sz="1700" dirty="0" err="1">
                <a:latin typeface="Sylfaen" pitchFamily="18" charset="0"/>
              </a:rPr>
              <a:t>from</a:t>
            </a:r>
            <a:r>
              <a:rPr lang="fr-FR" altLang="fr-FR" sz="1700" dirty="0">
                <a:latin typeface="Sylfaen" pitchFamily="18" charset="0"/>
              </a:rPr>
              <a:t> the «classes préparatoires» and to the second </a:t>
            </a:r>
            <a:r>
              <a:rPr lang="fr-FR" altLang="fr-FR" sz="1700" dirty="0" err="1">
                <a:latin typeface="Sylfaen" pitchFamily="18" charset="0"/>
              </a:rPr>
              <a:t>year</a:t>
            </a:r>
            <a:r>
              <a:rPr lang="fr-FR" altLang="fr-FR" sz="1700" dirty="0">
                <a:latin typeface="Sylfaen" pitchFamily="18" charset="0"/>
              </a:rPr>
              <a:t> </a:t>
            </a:r>
            <a:r>
              <a:rPr lang="fr-FR" altLang="fr-FR" sz="1700" dirty="0" err="1">
                <a:latin typeface="Sylfaen" pitchFamily="18" charset="0"/>
              </a:rPr>
              <a:t>from</a:t>
            </a:r>
            <a:r>
              <a:rPr lang="fr-FR" altLang="fr-FR" sz="1700" dirty="0">
                <a:latin typeface="Sylfaen" pitchFamily="18" charset="0"/>
              </a:rPr>
              <a:t> the École Polytechnique and French and </a:t>
            </a:r>
            <a:r>
              <a:rPr lang="fr-FR" altLang="fr-FR" sz="1700" dirty="0" err="1">
                <a:latin typeface="Sylfaen" pitchFamily="18" charset="0"/>
              </a:rPr>
              <a:t>foreign</a:t>
            </a:r>
            <a:r>
              <a:rPr lang="fr-FR" altLang="fr-FR" sz="1700" dirty="0">
                <a:latin typeface="Sylfaen" pitchFamily="18" charset="0"/>
              </a:rPr>
              <a:t> </a:t>
            </a:r>
            <a:r>
              <a:rPr lang="fr-FR" altLang="fr-FR" sz="1700" dirty="0" err="1">
                <a:latin typeface="Sylfaen" pitchFamily="18" charset="0"/>
              </a:rPr>
              <a:t>universities</a:t>
            </a:r>
            <a:endParaRPr lang="fr-FR" altLang="fr-FR" sz="1700" dirty="0">
              <a:latin typeface="Sylfaen" pitchFamily="18" charset="0"/>
            </a:endParaRPr>
          </a:p>
          <a:p>
            <a:pPr marL="171450" indent="-171450" algn="just" eaLnBrk="1" hangingPunct="1">
              <a:spcBef>
                <a:spcPct val="50000"/>
              </a:spcBef>
              <a:buClr>
                <a:schemeClr val="folHlink"/>
              </a:buClr>
              <a:buSzPct val="170000"/>
              <a:buFont typeface="Arial" panose="020B0604020202020204" pitchFamily="34" charset="0"/>
              <a:buChar char="•"/>
            </a:pPr>
            <a:endParaRPr lang="fr-FR" altLang="fr-FR" sz="1100" dirty="0">
              <a:latin typeface="Sylfaen" pitchFamily="18" charset="0"/>
            </a:endParaRPr>
          </a:p>
          <a:p>
            <a:pPr marL="285750" indent="-285750" algn="just" eaLnBrk="1" hangingPunct="1">
              <a:spcBef>
                <a:spcPct val="50000"/>
              </a:spcBef>
              <a:buClr>
                <a:schemeClr val="folHlink"/>
              </a:buClr>
              <a:buSzPct val="170000"/>
              <a:buFont typeface="Arial" panose="020B0604020202020204" pitchFamily="34" charset="0"/>
              <a:buChar char="•"/>
            </a:pPr>
            <a:r>
              <a:rPr lang="fr-FR" altLang="fr-FR" sz="1700" b="1" dirty="0" smtClean="0">
                <a:latin typeface="Sylfaen" pitchFamily="18" charset="0"/>
              </a:rPr>
              <a:t>Masters </a:t>
            </a:r>
            <a:r>
              <a:rPr lang="fr-FR" altLang="fr-FR" sz="1700" b="1" dirty="0">
                <a:latin typeface="Sylfaen" pitchFamily="18" charset="0"/>
              </a:rPr>
              <a:t>programmes </a:t>
            </a:r>
            <a:r>
              <a:rPr lang="fr-FR" altLang="fr-FR" sz="1700" dirty="0">
                <a:latin typeface="Sylfaen" pitchFamily="18" charset="0"/>
              </a:rPr>
              <a:t>(19 </a:t>
            </a:r>
            <a:r>
              <a:rPr lang="fr-FR" altLang="fr-FR" sz="1700" dirty="0" err="1">
                <a:latin typeface="Sylfaen" pitchFamily="18" charset="0"/>
              </a:rPr>
              <a:t>students</a:t>
            </a:r>
            <a:r>
              <a:rPr lang="fr-FR" altLang="fr-FR" sz="1700" dirty="0">
                <a:latin typeface="Sylfaen" pitchFamily="18" charset="0"/>
              </a:rPr>
              <a:t>): </a:t>
            </a:r>
            <a:r>
              <a:rPr lang="fr-FR" altLang="fr-FR" sz="1700" dirty="0" err="1">
                <a:latin typeface="Sylfaen" pitchFamily="18" charset="0"/>
              </a:rPr>
              <a:t>Bachelor’s</a:t>
            </a:r>
            <a:r>
              <a:rPr lang="fr-FR" altLang="fr-FR" sz="1700" dirty="0">
                <a:latin typeface="Sylfaen" pitchFamily="18" charset="0"/>
              </a:rPr>
              <a:t> </a:t>
            </a:r>
            <a:r>
              <a:rPr lang="fr-FR" altLang="fr-FR" sz="1700" dirty="0" err="1">
                <a:latin typeface="Sylfaen" pitchFamily="18" charset="0"/>
              </a:rPr>
              <a:t>degree</a:t>
            </a:r>
            <a:endParaRPr lang="fr-FR" altLang="fr-FR" sz="1700" dirty="0">
              <a:latin typeface="Sylfaen" pitchFamily="18" charset="0"/>
            </a:endParaRPr>
          </a:p>
          <a:p>
            <a:pPr marL="171450" indent="-171450" algn="just" eaLnBrk="1" hangingPunct="1">
              <a:spcBef>
                <a:spcPct val="50000"/>
              </a:spcBef>
              <a:buClr>
                <a:schemeClr val="folHlink"/>
              </a:buClr>
              <a:buSzPct val="170000"/>
              <a:buFont typeface="Arial" panose="020B0604020202020204" pitchFamily="34" charset="0"/>
              <a:buChar char="•"/>
            </a:pPr>
            <a:endParaRPr lang="fr-FR" altLang="fr-FR" sz="1100" dirty="0">
              <a:latin typeface="Sylfaen" pitchFamily="18" charset="0"/>
              <a:sym typeface="Monotype Sorts" charset="2"/>
            </a:endParaRPr>
          </a:p>
          <a:p>
            <a:pPr marL="285750" indent="-285750" algn="just" eaLnBrk="1" hangingPunct="1">
              <a:spcBef>
                <a:spcPct val="50000"/>
              </a:spcBef>
              <a:buClr>
                <a:schemeClr val="folHlink"/>
              </a:buClr>
              <a:buSzPct val="170000"/>
              <a:buFont typeface="Arial" panose="020B0604020202020204" pitchFamily="34" charset="0"/>
              <a:buChar char="•"/>
            </a:pPr>
            <a:r>
              <a:rPr lang="fr-FR" altLang="fr-FR" sz="1700" b="1" dirty="0" smtClean="0">
                <a:latin typeface="Sylfaen" pitchFamily="18" charset="0"/>
              </a:rPr>
              <a:t>Advanced </a:t>
            </a:r>
            <a:r>
              <a:rPr lang="fr-FR" altLang="fr-FR" sz="1700" b="1" dirty="0">
                <a:latin typeface="Sylfaen" pitchFamily="18" charset="0"/>
              </a:rPr>
              <a:t>masters</a:t>
            </a:r>
            <a:r>
              <a:rPr lang="fr-FR" altLang="fr-FR" sz="1700" dirty="0">
                <a:latin typeface="Sylfaen" pitchFamily="18" charset="0"/>
              </a:rPr>
              <a:t> </a:t>
            </a:r>
            <a:r>
              <a:rPr lang="fr-FR" altLang="fr-FR" sz="1700" b="1" dirty="0">
                <a:latin typeface="Sylfaen" pitchFamily="18" charset="0"/>
                <a:sym typeface="Monotype Sorts" charset="2"/>
              </a:rPr>
              <a:t>/Mastères spécialisés </a:t>
            </a:r>
            <a:r>
              <a:rPr lang="fr-FR" altLang="fr-FR" sz="1700" dirty="0">
                <a:latin typeface="Sylfaen" pitchFamily="18" charset="0"/>
                <a:sym typeface="Monotype Sorts" charset="2"/>
              </a:rPr>
              <a:t>(155 </a:t>
            </a:r>
            <a:r>
              <a:rPr lang="fr-FR" altLang="fr-FR" sz="1700" dirty="0" err="1">
                <a:latin typeface="Sylfaen" pitchFamily="18" charset="0"/>
                <a:sym typeface="Monotype Sorts" charset="2"/>
              </a:rPr>
              <a:t>students</a:t>
            </a:r>
            <a:r>
              <a:rPr lang="fr-FR" altLang="fr-FR" sz="1700" dirty="0">
                <a:latin typeface="Sylfaen" pitchFamily="18" charset="0"/>
                <a:sym typeface="Monotype Sorts" charset="2"/>
              </a:rPr>
              <a:t>): </a:t>
            </a:r>
            <a:r>
              <a:rPr lang="fr-FR" altLang="fr-FR" sz="1700" dirty="0" err="1">
                <a:latin typeface="Sylfaen" pitchFamily="18" charset="0"/>
                <a:sym typeface="Monotype Sorts" charset="2"/>
              </a:rPr>
              <a:t>graduate</a:t>
            </a:r>
            <a:r>
              <a:rPr lang="fr-FR" altLang="fr-FR" sz="1700" dirty="0">
                <a:latin typeface="Sylfaen" pitchFamily="18" charset="0"/>
                <a:sym typeface="Monotype Sorts" charset="2"/>
              </a:rPr>
              <a:t> </a:t>
            </a:r>
            <a:r>
              <a:rPr lang="fr-FR" altLang="fr-FR" sz="1700" dirty="0" err="1">
                <a:latin typeface="Sylfaen" pitchFamily="18" charset="0"/>
                <a:sym typeface="Monotype Sorts" charset="2"/>
              </a:rPr>
              <a:t>engineers</a:t>
            </a:r>
            <a:r>
              <a:rPr lang="fr-FR" altLang="fr-FR" sz="1700" dirty="0">
                <a:latin typeface="Sylfaen" pitchFamily="18" charset="0"/>
                <a:sym typeface="Monotype Sorts" charset="2"/>
              </a:rPr>
              <a:t> or </a:t>
            </a:r>
            <a:r>
              <a:rPr lang="fr-FR" altLang="fr-FR" sz="1700" dirty="0" err="1">
                <a:latin typeface="Sylfaen" pitchFamily="18" charset="0"/>
                <a:sym typeface="Monotype Sorts" charset="2"/>
              </a:rPr>
              <a:t>equivalent</a:t>
            </a:r>
            <a:endParaRPr lang="fr-FR" altLang="fr-FR" sz="1700" dirty="0">
              <a:latin typeface="Sylfaen" pitchFamily="18" charset="0"/>
              <a:sym typeface="Monotype Sorts" charset="2"/>
            </a:endParaRPr>
          </a:p>
          <a:p>
            <a:pPr marL="171450" indent="-171450" algn="just" eaLnBrk="1" hangingPunct="1">
              <a:spcBef>
                <a:spcPct val="50000"/>
              </a:spcBef>
              <a:buClr>
                <a:schemeClr val="folHlink"/>
              </a:buClr>
              <a:buSzPct val="170000"/>
              <a:buFont typeface="Arial" panose="020B0604020202020204" pitchFamily="34" charset="0"/>
              <a:buChar char="•"/>
            </a:pPr>
            <a:endParaRPr lang="fr-FR" altLang="fr-FR" sz="1100" dirty="0">
              <a:latin typeface="Sylfaen" pitchFamily="18" charset="0"/>
              <a:sym typeface="Monotype Sorts" charset="2"/>
            </a:endParaRPr>
          </a:p>
          <a:p>
            <a:pPr marL="285750" indent="-285750" algn="just" eaLnBrk="1" hangingPunct="1">
              <a:spcBef>
                <a:spcPct val="50000"/>
              </a:spcBef>
              <a:buClr>
                <a:schemeClr val="folHlink"/>
              </a:buClr>
              <a:buSzPct val="170000"/>
              <a:buFont typeface="Arial" panose="020B0604020202020204" pitchFamily="34" charset="0"/>
              <a:buChar char="•"/>
            </a:pPr>
            <a:r>
              <a:rPr lang="fr-FR" altLang="fr-FR" sz="1700" b="1" dirty="0" err="1" smtClean="0">
                <a:latin typeface="Sylfaen" pitchFamily="18" charset="0"/>
                <a:sym typeface="Monotype Sorts" charset="2"/>
              </a:rPr>
              <a:t>Doctorate</a:t>
            </a:r>
            <a:r>
              <a:rPr lang="fr-FR" altLang="fr-FR" sz="1700" b="1" dirty="0" smtClean="0">
                <a:latin typeface="Sylfaen" pitchFamily="18" charset="0"/>
                <a:sym typeface="Monotype Sorts" charset="2"/>
              </a:rPr>
              <a:t> </a:t>
            </a:r>
            <a:r>
              <a:rPr lang="fr-FR" altLang="fr-FR" sz="1700" b="1" dirty="0" err="1">
                <a:latin typeface="Sylfaen" pitchFamily="18" charset="0"/>
                <a:sym typeface="Monotype Sorts" charset="2"/>
              </a:rPr>
              <a:t>students</a:t>
            </a:r>
            <a:r>
              <a:rPr lang="fr-FR" altLang="fr-FR" sz="1700" b="1" dirty="0">
                <a:latin typeface="Sylfaen" pitchFamily="18" charset="0"/>
                <a:sym typeface="Monotype Sorts" charset="2"/>
              </a:rPr>
              <a:t> </a:t>
            </a:r>
            <a:r>
              <a:rPr lang="fr-FR" altLang="fr-FR" sz="1700" dirty="0">
                <a:latin typeface="Sylfaen" pitchFamily="18" charset="0"/>
                <a:sym typeface="Monotype Sorts" charset="2"/>
              </a:rPr>
              <a:t>(114): </a:t>
            </a:r>
            <a:r>
              <a:rPr lang="fr-FR" altLang="fr-FR" sz="1700" dirty="0" err="1">
                <a:latin typeface="Sylfaen" pitchFamily="18" charset="0"/>
                <a:sym typeface="Monotype Sorts" charset="2"/>
              </a:rPr>
              <a:t>Master’s</a:t>
            </a:r>
            <a:r>
              <a:rPr lang="fr-FR" altLang="fr-FR" sz="1700" dirty="0">
                <a:latin typeface="Sylfaen" pitchFamily="18" charset="0"/>
                <a:sym typeface="Monotype Sorts" charset="2"/>
              </a:rPr>
              <a:t> </a:t>
            </a:r>
            <a:r>
              <a:rPr lang="fr-FR" altLang="fr-FR" sz="1700" dirty="0" err="1">
                <a:latin typeface="Sylfaen" pitchFamily="18" charset="0"/>
                <a:sym typeface="Monotype Sorts" charset="2"/>
              </a:rPr>
              <a:t>degree</a:t>
            </a:r>
            <a:r>
              <a:rPr lang="fr-FR" altLang="fr-FR" sz="1700" dirty="0">
                <a:latin typeface="Sylfaen" pitchFamily="18" charset="0"/>
                <a:sym typeface="Monotype Sorts" charset="2"/>
              </a:rPr>
              <a:t> or </a:t>
            </a:r>
            <a:r>
              <a:rPr lang="fr-FR" altLang="fr-FR" sz="1700" dirty="0" err="1">
                <a:latin typeface="Sylfaen" pitchFamily="18" charset="0"/>
                <a:sym typeface="Monotype Sorts" charset="2"/>
              </a:rPr>
              <a:t>equivalent</a:t>
            </a:r>
            <a:endParaRPr lang="fr-FR" altLang="fr-FR" sz="1700" dirty="0">
              <a:latin typeface="Sylfaen" pitchFamily="18" charset="0"/>
              <a:sym typeface="Monotype Sorts" charset="2"/>
            </a:endParaRPr>
          </a:p>
          <a:p>
            <a:pPr marL="171450" indent="-171450" algn="just" eaLnBrk="1" hangingPunct="1">
              <a:spcBef>
                <a:spcPct val="50000"/>
              </a:spcBef>
              <a:buClr>
                <a:schemeClr val="folHlink"/>
              </a:buClr>
              <a:buSzPct val="170000"/>
              <a:buFont typeface="Arial" panose="020B0604020202020204" pitchFamily="34" charset="0"/>
              <a:buChar char="•"/>
            </a:pPr>
            <a:endParaRPr lang="fr-FR" altLang="fr-FR" sz="1100" dirty="0" smtClean="0">
              <a:latin typeface="Sylfaen" pitchFamily="18" charset="0"/>
              <a:sym typeface="Monotype Sorts" charset="2"/>
            </a:endParaRPr>
          </a:p>
          <a:p>
            <a:pPr marL="285750" indent="-285750" algn="just" eaLnBrk="1" hangingPunct="1">
              <a:spcBef>
                <a:spcPct val="50000"/>
              </a:spcBef>
              <a:buClr>
                <a:schemeClr val="folHlink"/>
              </a:buClr>
              <a:buSzPct val="170000"/>
              <a:buFont typeface="Arial" panose="020B0604020202020204" pitchFamily="34" charset="0"/>
              <a:buChar char="•"/>
            </a:pPr>
            <a:r>
              <a:rPr lang="fr-FR" altLang="fr-FR" sz="1700" b="1" dirty="0" smtClean="0">
                <a:latin typeface="Sylfaen" pitchFamily="18" charset="0"/>
                <a:sym typeface="Monotype Sorts" charset="2"/>
              </a:rPr>
              <a:t>Institut </a:t>
            </a:r>
            <a:r>
              <a:rPr lang="fr-FR" altLang="fr-FR" sz="1700" b="1" dirty="0">
                <a:latin typeface="Sylfaen" pitchFamily="18" charset="0"/>
                <a:sym typeface="Monotype Sorts" charset="2"/>
              </a:rPr>
              <a:t>supérieur des techniques </a:t>
            </a:r>
            <a:r>
              <a:rPr lang="fr-FR" altLang="fr-FR" sz="1700" dirty="0">
                <a:latin typeface="Sylfaen" pitchFamily="18" charset="0"/>
                <a:sym typeface="Monotype Sorts" charset="2"/>
              </a:rPr>
              <a:t>(17 </a:t>
            </a:r>
            <a:r>
              <a:rPr lang="fr-FR" altLang="fr-FR" sz="1700" dirty="0" err="1">
                <a:latin typeface="Sylfaen" pitchFamily="18" charset="0"/>
                <a:sym typeface="Monotype Sorts" charset="2"/>
              </a:rPr>
              <a:t>students</a:t>
            </a:r>
            <a:r>
              <a:rPr lang="fr-FR" altLang="fr-FR" sz="1700" dirty="0">
                <a:latin typeface="Sylfaen" pitchFamily="18" charset="0"/>
                <a:sym typeface="Monotype Sorts" charset="2"/>
              </a:rPr>
              <a:t>): high-grade </a:t>
            </a:r>
            <a:r>
              <a:rPr lang="fr-FR" altLang="fr-FR" sz="1700" dirty="0" err="1">
                <a:latin typeface="Sylfaen" pitchFamily="18" charset="0"/>
                <a:sym typeface="Monotype Sorts" charset="2"/>
              </a:rPr>
              <a:t>technicians</a:t>
            </a:r>
            <a:r>
              <a:rPr lang="fr-FR" altLang="fr-FR" sz="1700" dirty="0">
                <a:latin typeface="Sylfaen" pitchFamily="18" charset="0"/>
                <a:sym typeface="Monotype Sorts" charset="2"/>
              </a:rPr>
              <a:t> </a:t>
            </a:r>
            <a:r>
              <a:rPr lang="fr-FR" altLang="fr-FR" sz="1700" dirty="0" err="1">
                <a:latin typeface="Sylfaen" pitchFamily="18" charset="0"/>
                <a:sym typeface="Monotype Sorts" charset="2"/>
              </a:rPr>
              <a:t>with</a:t>
            </a:r>
            <a:r>
              <a:rPr lang="fr-FR" altLang="fr-FR" sz="1700" dirty="0">
                <a:latin typeface="Sylfaen" pitchFamily="18" charset="0"/>
                <a:sym typeface="Monotype Sorts" charset="2"/>
              </a:rPr>
              <a:t> five </a:t>
            </a:r>
            <a:r>
              <a:rPr lang="fr-FR" altLang="fr-FR" sz="1700" dirty="0" err="1">
                <a:latin typeface="Sylfaen" pitchFamily="18" charset="0"/>
                <a:sym typeface="Monotype Sorts" charset="2"/>
              </a:rPr>
              <a:t>years</a:t>
            </a:r>
            <a:r>
              <a:rPr lang="fr-FR" altLang="fr-FR" sz="1700" dirty="0">
                <a:latin typeface="Sylfaen" pitchFamily="18" charset="0"/>
                <a:sym typeface="Monotype Sorts" charset="2"/>
              </a:rPr>
              <a:t> of </a:t>
            </a:r>
            <a:r>
              <a:rPr lang="fr-FR" altLang="fr-FR" sz="1700" dirty="0" err="1">
                <a:latin typeface="Sylfaen" pitchFamily="18" charset="0"/>
                <a:sym typeface="Monotype Sorts" charset="2"/>
              </a:rPr>
              <a:t>professional</a:t>
            </a:r>
            <a:r>
              <a:rPr lang="fr-FR" altLang="fr-FR" sz="1700" dirty="0">
                <a:latin typeface="Sylfaen" pitchFamily="18" charset="0"/>
                <a:sym typeface="Monotype Sorts" charset="2"/>
              </a:rPr>
              <a:t> </a:t>
            </a:r>
            <a:r>
              <a:rPr lang="fr-FR" altLang="fr-FR" sz="1700" dirty="0" err="1">
                <a:latin typeface="Sylfaen" pitchFamily="18" charset="0"/>
                <a:sym typeface="Monotype Sorts" charset="2"/>
              </a:rPr>
              <a:t>experience</a:t>
            </a:r>
            <a:endParaRPr lang="fr-FR" altLang="fr-FR" sz="1700" dirty="0">
              <a:latin typeface="Sylfaen" pitchFamily="18" charset="0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72" y="2960710"/>
            <a:ext cx="1104900" cy="1123950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72" y="4227535"/>
            <a:ext cx="1104900" cy="1123950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15272" y="5519760"/>
            <a:ext cx="1123950" cy="1123950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ZoneTexte 15"/>
          <p:cNvSpPr txBox="1">
            <a:spLocks noChangeArrowheads="1"/>
          </p:cNvSpPr>
          <p:nvPr/>
        </p:nvSpPr>
        <p:spPr bwMode="auto">
          <a:xfrm>
            <a:off x="71438" y="6510338"/>
            <a:ext cx="48815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fr-FR" altLang="fr-FR" sz="1400" i="1">
                <a:latin typeface="Sylfaen" pitchFamily="18" charset="0"/>
              </a:rPr>
              <a:t>The figures indicate the number of students graduated in 2012</a:t>
            </a:r>
          </a:p>
        </p:txBody>
      </p:sp>
      <p:sp>
        <p:nvSpPr>
          <p:cNvPr id="16" name="Titre 15"/>
          <p:cNvSpPr>
            <a:spLocks noGrp="1"/>
          </p:cNvSpPr>
          <p:nvPr>
            <p:ph type="ctrTitle"/>
          </p:nvPr>
        </p:nvSpPr>
        <p:spPr>
          <a:xfrm>
            <a:off x="1043608" y="454592"/>
            <a:ext cx="6896720" cy="497020"/>
          </a:xfrm>
        </p:spPr>
        <p:txBody>
          <a:bodyPr/>
          <a:lstStyle/>
          <a:p>
            <a:r>
              <a:rPr lang="fr-FR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Excellence in Training: </a:t>
            </a:r>
            <a:br>
              <a:rPr lang="fr-FR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fr-FR" sz="1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6 Programs</a:t>
            </a:r>
            <a:endParaRPr lang="fr-FR" sz="18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07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ctrTitle"/>
          </p:nvPr>
        </p:nvSpPr>
        <p:spPr>
          <a:xfrm>
            <a:off x="779463" y="50800"/>
            <a:ext cx="7542212" cy="929928"/>
          </a:xfrm>
        </p:spPr>
        <p:txBody>
          <a:bodyPr lIns="88896" tIns="50798" rIns="88896" bIns="50798"/>
          <a:lstStyle/>
          <a:p>
            <a:pPr defTabSz="912813" eaLnBrk="1" hangingPunct="1"/>
            <a:r>
              <a:rPr lang="fr-FR" altLang="fr-FR" sz="2600" b="1" dirty="0" smtClean="0"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Excellence </a:t>
            </a:r>
            <a:r>
              <a:rPr lang="fr-FR" altLang="fr-FR" sz="2600" b="1" dirty="0" err="1" smtClean="0"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with</a:t>
            </a:r>
            <a:r>
              <a:rPr lang="fr-FR" altLang="fr-FR" sz="2600" b="1" dirty="0" smtClean="0"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 </a:t>
            </a:r>
            <a:r>
              <a:rPr lang="fr-FR" altLang="fr-FR" sz="2600" b="1" dirty="0" err="1" smtClean="0"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industry</a:t>
            </a:r>
            <a:r>
              <a:rPr lang="fr-FR" altLang="fr-FR" sz="2600" b="1" dirty="0" smtClean="0"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  <a:t>, ARMINES:</a:t>
            </a:r>
            <a:br>
              <a:rPr lang="fr-FR" altLang="fr-FR" sz="2600" b="1" dirty="0" smtClean="0">
                <a:latin typeface="Helvetica" pitchFamily="34" charset="0"/>
                <a:ea typeface="ＭＳ Ｐゴシック" pitchFamily="34" charset="-128"/>
                <a:cs typeface="Helvetica" pitchFamily="34" charset="0"/>
                <a:sym typeface="Helvetica" pitchFamily="34" charset="0"/>
              </a:rPr>
            </a:br>
            <a:r>
              <a:rPr lang="fr-FR" altLang="fr-FR" sz="2000" dirty="0" err="1">
                <a:solidFill>
                  <a:srgbClr val="1F497D"/>
                </a:solidFill>
                <a:latin typeface="Arial" charset="0"/>
                <a:ea typeface="ＭＳ Ｐゴシック" pitchFamily="34" charset="-128"/>
                <a:cs typeface="Arial" charset="0"/>
                <a:sym typeface="Arial" charset="0"/>
              </a:rPr>
              <a:t>Contractual</a:t>
            </a:r>
            <a:r>
              <a:rPr lang="fr-FR" altLang="fr-FR" sz="2000" dirty="0">
                <a:solidFill>
                  <a:srgbClr val="1F497D"/>
                </a:solidFill>
                <a:latin typeface="Arial" charset="0"/>
                <a:ea typeface="ＭＳ Ｐゴシック" pitchFamily="34" charset="-128"/>
                <a:cs typeface="Arial" charset="0"/>
                <a:sym typeface="Arial" charset="0"/>
              </a:rPr>
              <a:t> </a:t>
            </a:r>
            <a:r>
              <a:rPr lang="fr-FR" altLang="fr-FR" sz="2000" dirty="0" err="1">
                <a:solidFill>
                  <a:srgbClr val="1F497D"/>
                </a:solidFill>
                <a:latin typeface="Arial" charset="0"/>
                <a:ea typeface="ＭＳ Ｐゴシック" pitchFamily="34" charset="-128"/>
                <a:cs typeface="Arial" charset="0"/>
                <a:sym typeface="Arial" charset="0"/>
              </a:rPr>
              <a:t>research</a:t>
            </a:r>
            <a:r>
              <a:rPr lang="fr-FR" altLang="fr-FR" sz="2000" dirty="0">
                <a:solidFill>
                  <a:srgbClr val="1F497D"/>
                </a:solidFill>
                <a:latin typeface="Arial" charset="0"/>
                <a:ea typeface="ＭＳ Ｐゴシック" pitchFamily="34" charset="-128"/>
                <a:cs typeface="Arial" charset="0"/>
                <a:sym typeface="Arial" charset="0"/>
              </a:rPr>
              <a:t> structure </a:t>
            </a:r>
            <a:r>
              <a:rPr lang="fr-FR" altLang="fr-FR" sz="2000" dirty="0" err="1">
                <a:solidFill>
                  <a:srgbClr val="1F497D"/>
                </a:solidFill>
                <a:latin typeface="Arial" charset="0"/>
                <a:ea typeface="ＭＳ Ｐゴシック" pitchFamily="34" charset="-128"/>
                <a:cs typeface="Arial" charset="0"/>
                <a:sym typeface="Arial" charset="0"/>
              </a:rPr>
              <a:t>linked</a:t>
            </a:r>
            <a:r>
              <a:rPr lang="fr-FR" altLang="fr-FR" sz="2000" dirty="0">
                <a:solidFill>
                  <a:srgbClr val="1F497D"/>
                </a:solidFill>
                <a:latin typeface="Arial" charset="0"/>
                <a:ea typeface="ＭＳ Ｐゴシック" pitchFamily="34" charset="-128"/>
                <a:cs typeface="Arial" charset="0"/>
                <a:sym typeface="Arial" charset="0"/>
              </a:rPr>
              <a:t> </a:t>
            </a:r>
            <a:r>
              <a:rPr lang="fr-FR" altLang="fr-FR" sz="2000" dirty="0" err="1">
                <a:solidFill>
                  <a:srgbClr val="1F497D"/>
                </a:solidFill>
                <a:latin typeface="Arial" charset="0"/>
                <a:ea typeface="ＭＳ Ｐゴシック" pitchFamily="34" charset="-128"/>
                <a:cs typeface="Arial" charset="0"/>
                <a:sym typeface="Arial" charset="0"/>
              </a:rPr>
              <a:t>with</a:t>
            </a:r>
            <a:r>
              <a:rPr lang="fr-FR" altLang="fr-FR" sz="2000" dirty="0">
                <a:solidFill>
                  <a:srgbClr val="1F497D"/>
                </a:solidFill>
                <a:latin typeface="Arial" charset="0"/>
                <a:ea typeface="ＭＳ Ｐゴシック" pitchFamily="34" charset="-128"/>
                <a:cs typeface="Arial" charset="0"/>
                <a:sym typeface="Arial" charset="0"/>
              </a:rPr>
              <a:t> </a:t>
            </a:r>
            <a:r>
              <a:rPr lang="fr-FR" altLang="fr-FR" sz="2000" dirty="0" smtClean="0">
                <a:solidFill>
                  <a:srgbClr val="1F497D"/>
                </a:solidFill>
                <a:latin typeface="Arial" charset="0"/>
                <a:ea typeface="ＭＳ Ｐゴシック" pitchFamily="34" charset="-128"/>
                <a:cs typeface="Arial" charset="0"/>
                <a:sym typeface="Arial" charset="0"/>
              </a:rPr>
              <a:t>MINES </a:t>
            </a:r>
            <a:r>
              <a:rPr lang="fr-FR" altLang="fr-FR" sz="2000" dirty="0" err="1" smtClean="0">
                <a:solidFill>
                  <a:srgbClr val="1F497D"/>
                </a:solidFill>
                <a:latin typeface="Arial" charset="0"/>
                <a:ea typeface="ＭＳ Ｐゴシック" pitchFamily="34" charset="-128"/>
                <a:cs typeface="Arial" charset="0"/>
                <a:sym typeface="Arial" charset="0"/>
              </a:rPr>
              <a:t>ParisTech</a:t>
            </a:r>
            <a:r>
              <a:rPr lang="fr-FR" altLang="fr-FR" sz="2000" dirty="0" smtClean="0">
                <a:solidFill>
                  <a:srgbClr val="1F497D"/>
                </a:solidFill>
                <a:latin typeface="Arial" charset="0"/>
                <a:ea typeface="ＭＳ Ｐゴシック" pitchFamily="34" charset="-128"/>
                <a:cs typeface="Arial" charset="0"/>
                <a:sym typeface="Arial" charset="0"/>
              </a:rPr>
              <a:t> </a:t>
            </a:r>
            <a:endParaRPr lang="fr-FR" altLang="fr-FR" sz="2000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3"/>
          </p:nvPr>
        </p:nvSpPr>
        <p:spPr>
          <a:xfrm>
            <a:off x="522288" y="1196752"/>
            <a:ext cx="8366125" cy="4769073"/>
          </a:xfrm>
        </p:spPr>
        <p:txBody>
          <a:bodyPr/>
          <a:lstStyle/>
          <a:p>
            <a:pPr marL="341313" indent="-341313" defTabSz="912813">
              <a:spcBef>
                <a:spcPts val="275"/>
              </a:spcBef>
              <a:buClr>
                <a:srgbClr val="1F497D"/>
              </a:buClr>
              <a:buFont typeface="Arial" charset="0"/>
              <a:buChar char="•"/>
              <a:defRPr/>
            </a:pPr>
            <a:r>
              <a:rPr lang="fr-FR" dirty="0" smtClean="0">
                <a:solidFill>
                  <a:srgbClr val="333399"/>
                </a:solidFill>
                <a:ea typeface="MS PGothic" pitchFamily="34" charset="-128"/>
                <a:cs typeface="Arial" charset="0"/>
                <a:sym typeface="Arial" charset="0"/>
              </a:rPr>
              <a:t>Non profit </a:t>
            </a:r>
            <a:r>
              <a:rPr lang="fr-FR" dirty="0" err="1" smtClean="0">
                <a:solidFill>
                  <a:srgbClr val="333399"/>
                </a:solidFill>
                <a:ea typeface="MS PGothic" pitchFamily="34" charset="-128"/>
                <a:cs typeface="Arial" charset="0"/>
                <a:sym typeface="Arial" charset="0"/>
              </a:rPr>
              <a:t>Private</a:t>
            </a:r>
            <a:r>
              <a:rPr lang="fr-FR" dirty="0" smtClean="0">
                <a:solidFill>
                  <a:srgbClr val="333399"/>
                </a:solidFill>
                <a:ea typeface="MS PGothic" pitchFamily="34" charset="-128"/>
                <a:cs typeface="Arial" charset="0"/>
                <a:sym typeface="Arial" charset="0"/>
              </a:rPr>
              <a:t> Structure (association loi 1901)</a:t>
            </a:r>
            <a:endParaRPr lang="fr-FR" dirty="0" smtClean="0">
              <a:latin typeface="Helvetica" pitchFamily="34" charset="0"/>
              <a:ea typeface="MS PGothic" pitchFamily="34" charset="-128"/>
              <a:cs typeface="Helvetica" pitchFamily="34" charset="0"/>
              <a:sym typeface="Helvetica" pitchFamily="34" charset="0"/>
            </a:endParaRPr>
          </a:p>
          <a:p>
            <a:pPr marL="547688" lvl="1" indent="-227013" defTabSz="912813">
              <a:spcBef>
                <a:spcPts val="275"/>
              </a:spcBef>
              <a:buClr>
                <a:srgbClr val="C0504D"/>
              </a:buClr>
              <a:buSzPct val="100000"/>
              <a:buFont typeface="Arial" charset="0"/>
              <a:buChar char="•"/>
              <a:defRPr/>
            </a:pPr>
            <a:r>
              <a:rPr lang="fr-FR" sz="2000" dirty="0" err="1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Created</a:t>
            </a:r>
            <a:r>
              <a:rPr lang="fr-FR" sz="2000" dirty="0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 in 1967</a:t>
            </a:r>
            <a:endParaRPr lang="fr-FR" sz="2000" dirty="0" smtClean="0">
              <a:latin typeface="Helvetica" pitchFamily="34" charset="0"/>
              <a:ea typeface="MS PGothic" pitchFamily="34" charset="-128"/>
              <a:cs typeface="Helvetica" pitchFamily="34" charset="0"/>
              <a:sym typeface="Helvetica" pitchFamily="34" charset="0"/>
            </a:endParaRPr>
          </a:p>
          <a:p>
            <a:pPr marL="869950" lvl="2" indent="-227013" defTabSz="912813">
              <a:spcBef>
                <a:spcPts val="275"/>
              </a:spcBef>
              <a:buClr>
                <a:srgbClr val="1F497D"/>
              </a:buClr>
              <a:buSzPct val="100000"/>
              <a:defRPr/>
            </a:pPr>
            <a:r>
              <a:rPr lang="fr-FR" sz="2000" dirty="0" err="1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Partnership</a:t>
            </a:r>
            <a:r>
              <a:rPr lang="fr-FR" sz="2000" dirty="0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 </a:t>
            </a:r>
            <a:r>
              <a:rPr lang="fr-FR" sz="2000" dirty="0" err="1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with</a:t>
            </a:r>
            <a:r>
              <a:rPr lang="fr-FR" sz="2000" dirty="0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 les Ecoles des mines sous tutelle du MINEFE (Paris, Saint-Etienne, Douai, Alès, Nantes, Albi-Carmaux), X, ENSTA, Navale, ENPC</a:t>
            </a:r>
            <a:endParaRPr lang="fr-FR" sz="2000" dirty="0" smtClean="0">
              <a:latin typeface="Helvetica" pitchFamily="34" charset="0"/>
              <a:ea typeface="MS PGothic" pitchFamily="34" charset="-128"/>
              <a:cs typeface="Helvetica" pitchFamily="34" charset="0"/>
              <a:sym typeface="Helvetica" pitchFamily="34" charset="0"/>
            </a:endParaRPr>
          </a:p>
          <a:p>
            <a:pPr marL="869950" lvl="2" indent="-227013" defTabSz="912813">
              <a:spcBef>
                <a:spcPts val="275"/>
              </a:spcBef>
              <a:buClr>
                <a:srgbClr val="1F497D"/>
              </a:buClr>
              <a:buSzPct val="100000"/>
              <a:defRPr/>
            </a:pPr>
            <a:r>
              <a:rPr lang="fr-FR" sz="2000" dirty="0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Public/</a:t>
            </a:r>
            <a:r>
              <a:rPr lang="fr-FR" sz="2000" dirty="0" err="1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Private</a:t>
            </a:r>
            <a:r>
              <a:rPr lang="fr-FR" sz="2000" dirty="0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 administrative </a:t>
            </a:r>
            <a:r>
              <a:rPr lang="fr-FR" sz="2000" dirty="0" err="1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board</a:t>
            </a:r>
            <a:endParaRPr lang="fr-FR" sz="2000" dirty="0" smtClean="0">
              <a:solidFill>
                <a:srgbClr val="1F497D"/>
              </a:solidFill>
              <a:ea typeface="MS PGothic" pitchFamily="34" charset="-128"/>
              <a:cs typeface="Arial" charset="0"/>
              <a:sym typeface="Arial" charset="0"/>
            </a:endParaRPr>
          </a:p>
          <a:p>
            <a:pPr marL="869950" lvl="2" indent="-227013" defTabSz="912813">
              <a:spcBef>
                <a:spcPts val="275"/>
              </a:spcBef>
              <a:buClr>
                <a:srgbClr val="1F497D"/>
              </a:buClr>
              <a:buSzPct val="100000"/>
              <a:defRPr/>
            </a:pPr>
            <a:endParaRPr lang="fr-FR" sz="2000" dirty="0" smtClean="0">
              <a:latin typeface="Helvetica" pitchFamily="34" charset="0"/>
              <a:ea typeface="MS PGothic" pitchFamily="34" charset="-128"/>
              <a:cs typeface="Helvetica" pitchFamily="34" charset="0"/>
              <a:sym typeface="Helvetica" pitchFamily="34" charset="0"/>
            </a:endParaRPr>
          </a:p>
          <a:p>
            <a:pPr marL="341313" indent="-341313" defTabSz="912813">
              <a:spcBef>
                <a:spcPts val="275"/>
              </a:spcBef>
              <a:buClr>
                <a:srgbClr val="1F497D"/>
              </a:buClr>
              <a:buFont typeface="Arial" charset="0"/>
              <a:buChar char="•"/>
              <a:defRPr/>
            </a:pPr>
            <a:r>
              <a:rPr lang="fr-FR" dirty="0" smtClean="0">
                <a:solidFill>
                  <a:srgbClr val="333399"/>
                </a:solidFill>
                <a:ea typeface="MS PGothic" pitchFamily="34" charset="-128"/>
                <a:cs typeface="Arial" charset="0"/>
                <a:sym typeface="Arial" charset="0"/>
              </a:rPr>
              <a:t>561 </a:t>
            </a:r>
            <a:r>
              <a:rPr lang="fr-FR" dirty="0" err="1" smtClean="0">
                <a:solidFill>
                  <a:srgbClr val="333399"/>
                </a:solidFill>
                <a:ea typeface="MS PGothic" pitchFamily="34" charset="-128"/>
                <a:cs typeface="Arial" charset="0"/>
                <a:sym typeface="Arial" charset="0"/>
              </a:rPr>
              <a:t>employees</a:t>
            </a:r>
            <a:r>
              <a:rPr lang="fr-FR" dirty="0" smtClean="0">
                <a:solidFill>
                  <a:srgbClr val="333399"/>
                </a:solidFill>
                <a:ea typeface="MS PGothic" pitchFamily="34" charset="-128"/>
                <a:cs typeface="Arial" charset="0"/>
                <a:sym typeface="Arial" charset="0"/>
              </a:rPr>
              <a:t>, volume of </a:t>
            </a:r>
            <a:r>
              <a:rPr lang="fr-FR" dirty="0" err="1" smtClean="0">
                <a:solidFill>
                  <a:srgbClr val="333399"/>
                </a:solidFill>
                <a:ea typeface="MS PGothic" pitchFamily="34" charset="-128"/>
                <a:cs typeface="Arial" charset="0"/>
                <a:sym typeface="Arial" charset="0"/>
              </a:rPr>
              <a:t>activities</a:t>
            </a:r>
            <a:r>
              <a:rPr lang="fr-FR" dirty="0" smtClean="0">
                <a:solidFill>
                  <a:srgbClr val="333399"/>
                </a:solidFill>
                <a:ea typeface="MS PGothic" pitchFamily="34" charset="-128"/>
                <a:cs typeface="Arial" charset="0"/>
                <a:sym typeface="Arial" charset="0"/>
              </a:rPr>
              <a:t> (2014): 45 M€, more </a:t>
            </a:r>
            <a:r>
              <a:rPr lang="fr-FR" dirty="0" err="1" smtClean="0">
                <a:solidFill>
                  <a:srgbClr val="333399"/>
                </a:solidFill>
                <a:ea typeface="MS PGothic" pitchFamily="34" charset="-128"/>
                <a:cs typeface="Arial" charset="0"/>
                <a:sym typeface="Arial" charset="0"/>
              </a:rPr>
              <a:t>than</a:t>
            </a:r>
            <a:r>
              <a:rPr lang="fr-FR" dirty="0" smtClean="0">
                <a:solidFill>
                  <a:srgbClr val="333399"/>
                </a:solidFill>
                <a:ea typeface="MS PGothic" pitchFamily="34" charset="-128"/>
                <a:cs typeface="Arial" charset="0"/>
                <a:sym typeface="Arial" charset="0"/>
              </a:rPr>
              <a:t> 50 </a:t>
            </a:r>
            <a:r>
              <a:rPr lang="fr-FR" dirty="0" err="1" smtClean="0">
                <a:solidFill>
                  <a:srgbClr val="333399"/>
                </a:solidFill>
                <a:ea typeface="MS PGothic" pitchFamily="34" charset="-128"/>
                <a:cs typeface="Arial" charset="0"/>
                <a:sym typeface="Arial" charset="0"/>
              </a:rPr>
              <a:t>labs</a:t>
            </a:r>
            <a:endParaRPr lang="fr-FR" dirty="0" smtClean="0">
              <a:latin typeface="Helvetica" pitchFamily="34" charset="0"/>
              <a:ea typeface="MS PGothic" pitchFamily="34" charset="-128"/>
              <a:cs typeface="Helvetica" pitchFamily="34" charset="0"/>
              <a:sym typeface="Helvetica" pitchFamily="34" charset="0"/>
            </a:endParaRPr>
          </a:p>
          <a:p>
            <a:pPr marL="547688" lvl="1" indent="-227013" defTabSz="912813">
              <a:spcBef>
                <a:spcPts val="275"/>
              </a:spcBef>
              <a:buClr>
                <a:srgbClr val="C0504D"/>
              </a:buClr>
              <a:buSzPct val="100000"/>
              <a:buFont typeface="Arial" charset="0"/>
              <a:buChar char="•"/>
              <a:defRPr/>
            </a:pPr>
            <a:r>
              <a:rPr lang="fr-FR" sz="2000" dirty="0" err="1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Partnership</a:t>
            </a:r>
            <a:r>
              <a:rPr lang="fr-FR" sz="2000" dirty="0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 </a:t>
            </a:r>
            <a:r>
              <a:rPr lang="fr-FR" sz="2000" dirty="0" err="1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Research</a:t>
            </a:r>
            <a:endParaRPr lang="fr-FR" sz="2400" dirty="0" smtClean="0">
              <a:ea typeface="MS PGothic" pitchFamily="34" charset="-128"/>
              <a:cs typeface="Arial" charset="0"/>
              <a:sym typeface="Arial" charset="0"/>
            </a:endParaRPr>
          </a:p>
          <a:p>
            <a:pPr marL="547688" lvl="1" indent="-227013" defTabSz="912813">
              <a:spcBef>
                <a:spcPts val="275"/>
              </a:spcBef>
              <a:buClr>
                <a:srgbClr val="C0504D"/>
              </a:buClr>
              <a:buSzPct val="100000"/>
              <a:buFont typeface="Arial" charset="0"/>
              <a:buChar char="•"/>
              <a:defRPr/>
            </a:pPr>
            <a:r>
              <a:rPr lang="fr-FR" sz="2000" dirty="0" err="1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Strong</a:t>
            </a:r>
            <a:r>
              <a:rPr lang="fr-FR" sz="2000" dirty="0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 </a:t>
            </a:r>
            <a:r>
              <a:rPr lang="fr-FR" sz="2000" dirty="0" err="1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link</a:t>
            </a:r>
            <a:r>
              <a:rPr lang="fr-FR" sz="2000" dirty="0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 </a:t>
            </a:r>
            <a:r>
              <a:rPr lang="fr-FR" sz="2000" dirty="0" err="1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with</a:t>
            </a:r>
            <a:r>
              <a:rPr lang="fr-FR" sz="2000" dirty="0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 </a:t>
            </a:r>
            <a:r>
              <a:rPr lang="fr-FR" sz="2000" dirty="0" err="1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European</a:t>
            </a:r>
            <a:r>
              <a:rPr lang="fr-FR" sz="2000" dirty="0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 </a:t>
            </a:r>
            <a:r>
              <a:rPr lang="fr-FR" sz="2000" dirty="0" err="1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Research</a:t>
            </a:r>
            <a:r>
              <a:rPr lang="fr-FR" sz="2000" dirty="0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 Programmes</a:t>
            </a:r>
            <a:endParaRPr lang="fr-FR" sz="2000" dirty="0" smtClean="0">
              <a:latin typeface="Helvetica" pitchFamily="34" charset="0"/>
              <a:ea typeface="MS PGothic" pitchFamily="34" charset="-128"/>
              <a:cs typeface="Helvetica" pitchFamily="34" charset="0"/>
              <a:sym typeface="Helvetica" pitchFamily="34" charset="0"/>
            </a:endParaRPr>
          </a:p>
          <a:p>
            <a:pPr marL="547688" lvl="1" indent="-227013" defTabSz="912813">
              <a:spcBef>
                <a:spcPts val="275"/>
              </a:spcBef>
              <a:buClr>
                <a:srgbClr val="C0504D"/>
              </a:buClr>
              <a:buSzPct val="100000"/>
              <a:buFont typeface="Arial" charset="0"/>
              <a:buChar char="•"/>
              <a:defRPr/>
            </a:pPr>
            <a:r>
              <a:rPr lang="fr-FR" sz="2000" dirty="0" err="1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Valorization</a:t>
            </a:r>
            <a:r>
              <a:rPr lang="fr-FR" sz="2000" dirty="0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 of the </a:t>
            </a:r>
            <a:r>
              <a:rPr lang="fr-FR" sz="2000" dirty="0" err="1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results</a:t>
            </a:r>
            <a:r>
              <a:rPr lang="fr-FR" sz="2000" dirty="0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 of </a:t>
            </a:r>
            <a:r>
              <a:rPr lang="fr-FR" sz="2000" dirty="0" err="1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research</a:t>
            </a:r>
            <a:r>
              <a:rPr lang="fr-FR" sz="2000" dirty="0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: </a:t>
            </a:r>
            <a:r>
              <a:rPr lang="fr-FR" sz="2000" dirty="0" err="1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Transvalor</a:t>
            </a:r>
            <a:r>
              <a:rPr lang="fr-FR" sz="2000" dirty="0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 SA, 6 M€ (Volume of </a:t>
            </a:r>
            <a:r>
              <a:rPr lang="fr-FR" sz="2000" dirty="0" err="1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activities</a:t>
            </a:r>
            <a:r>
              <a:rPr lang="fr-FR" sz="2000" dirty="0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 in 2014), 60 </a:t>
            </a:r>
            <a:r>
              <a:rPr lang="fr-FR" sz="2000" dirty="0" err="1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employees</a:t>
            </a:r>
            <a:r>
              <a:rPr lang="fr-FR" sz="2000" dirty="0" smtClean="0">
                <a:solidFill>
                  <a:srgbClr val="1F497D"/>
                </a:solidFill>
                <a:ea typeface="MS PGothic" pitchFamily="34" charset="-128"/>
                <a:cs typeface="Arial" charset="0"/>
                <a:sym typeface="Arial" charset="0"/>
              </a:rPr>
              <a:t>) </a:t>
            </a:r>
          </a:p>
          <a:p>
            <a:pPr marL="547688" lvl="1" indent="-227013" defTabSz="912813">
              <a:spcBef>
                <a:spcPts val="275"/>
              </a:spcBef>
              <a:buClr>
                <a:srgbClr val="C0504D"/>
              </a:buClr>
              <a:buSzPct val="100000"/>
              <a:buFont typeface="Arial" charset="0"/>
              <a:buChar char="•"/>
              <a:defRPr/>
            </a:pPr>
            <a:endParaRPr lang="fr-FR" sz="2000" dirty="0" smtClean="0">
              <a:latin typeface="Helvetica" pitchFamily="34" charset="0"/>
              <a:ea typeface="MS PGothic" pitchFamily="34" charset="-128"/>
              <a:cs typeface="Helvetica" pitchFamily="34" charset="0"/>
              <a:sym typeface="Helvetica" pitchFamily="34" charset="0"/>
            </a:endParaRPr>
          </a:p>
          <a:p>
            <a:pPr marL="341313" indent="-341313" defTabSz="912813">
              <a:spcBef>
                <a:spcPts val="275"/>
              </a:spcBef>
              <a:buClr>
                <a:srgbClr val="1F497D"/>
              </a:buClr>
              <a:buFont typeface="Arial" charset="0"/>
              <a:buChar char="•"/>
              <a:defRPr/>
            </a:pPr>
            <a:r>
              <a:rPr lang="fr-FR" dirty="0" err="1" smtClean="0">
                <a:solidFill>
                  <a:srgbClr val="333399"/>
                </a:solidFill>
                <a:ea typeface="MS PGothic" pitchFamily="34" charset="-128"/>
                <a:cs typeface="Arial" charset="0"/>
                <a:sym typeface="Arial" charset="0"/>
              </a:rPr>
              <a:t>Domains</a:t>
            </a:r>
            <a:r>
              <a:rPr lang="fr-FR" dirty="0" smtClean="0">
                <a:solidFill>
                  <a:srgbClr val="333399"/>
                </a:solidFill>
                <a:ea typeface="MS PGothic" pitchFamily="34" charset="-128"/>
                <a:cs typeface="Arial" charset="0"/>
                <a:sym typeface="Arial" charset="0"/>
              </a:rPr>
              <a:t>: Social and </a:t>
            </a:r>
            <a:r>
              <a:rPr lang="fr-FR" dirty="0" err="1" smtClean="0">
                <a:solidFill>
                  <a:srgbClr val="333399"/>
                </a:solidFill>
                <a:ea typeface="MS PGothic" pitchFamily="34" charset="-128"/>
                <a:cs typeface="Arial" charset="0"/>
                <a:sym typeface="Arial" charset="0"/>
              </a:rPr>
              <a:t>engineer</a:t>
            </a:r>
            <a:r>
              <a:rPr lang="fr-FR" dirty="0" smtClean="0">
                <a:solidFill>
                  <a:srgbClr val="333399"/>
                </a:solidFill>
                <a:ea typeface="MS PGothic" pitchFamily="34" charset="-128"/>
                <a:cs typeface="Arial" charset="0"/>
                <a:sym typeface="Arial" charset="0"/>
              </a:rPr>
              <a:t> sciences</a:t>
            </a:r>
            <a:endParaRPr lang="fr-FR" dirty="0" smtClean="0">
              <a:latin typeface="Helvetica" pitchFamily="34" charset="0"/>
              <a:ea typeface="MS PGothic" pitchFamily="34" charset="-128"/>
              <a:cs typeface="Helvetica" pitchFamily="34" charset="0"/>
              <a:sym typeface="Helvetica" pitchFamily="34" charset="0"/>
            </a:endParaRPr>
          </a:p>
          <a:p>
            <a:pPr marL="341313" indent="-341313" defTabSz="912813">
              <a:spcBef>
                <a:spcPts val="275"/>
              </a:spcBef>
              <a:buClr>
                <a:srgbClr val="1F497D"/>
              </a:buClr>
              <a:buFont typeface="Arial" charset="0"/>
              <a:buChar char="•"/>
              <a:defRPr/>
            </a:pPr>
            <a:r>
              <a:rPr lang="fr-FR" dirty="0" err="1" smtClean="0">
                <a:solidFill>
                  <a:srgbClr val="333399"/>
                </a:solidFill>
                <a:ea typeface="MS PGothic" pitchFamily="34" charset="-128"/>
                <a:cs typeface="Arial" charset="0"/>
                <a:sym typeface="Arial" charset="0"/>
              </a:rPr>
              <a:t>Regional</a:t>
            </a:r>
            <a:r>
              <a:rPr lang="fr-FR" dirty="0" smtClean="0">
                <a:solidFill>
                  <a:srgbClr val="333399"/>
                </a:solidFill>
                <a:ea typeface="MS PGothic" pitchFamily="34" charset="-128"/>
                <a:cs typeface="Arial" charset="0"/>
                <a:sym typeface="Arial" charset="0"/>
              </a:rPr>
              <a:t>, National, </a:t>
            </a:r>
            <a:r>
              <a:rPr lang="fr-FR" dirty="0" err="1" smtClean="0">
                <a:solidFill>
                  <a:srgbClr val="333399"/>
                </a:solidFill>
                <a:ea typeface="MS PGothic" pitchFamily="34" charset="-128"/>
                <a:cs typeface="Arial" charset="0"/>
                <a:sym typeface="Arial" charset="0"/>
              </a:rPr>
              <a:t>European</a:t>
            </a:r>
            <a:r>
              <a:rPr lang="fr-FR" dirty="0" smtClean="0">
                <a:solidFill>
                  <a:srgbClr val="333399"/>
                </a:solidFill>
                <a:ea typeface="MS PGothic" pitchFamily="34" charset="-128"/>
                <a:cs typeface="Arial" charset="0"/>
                <a:sym typeface="Arial" charset="0"/>
              </a:rPr>
              <a:t> networks (</a:t>
            </a:r>
            <a:r>
              <a:rPr lang="fr-FR" dirty="0" err="1" smtClean="0">
                <a:solidFill>
                  <a:srgbClr val="333399"/>
                </a:solidFill>
                <a:ea typeface="MS PGothic" pitchFamily="34" charset="-128"/>
                <a:cs typeface="Arial" charset="0"/>
                <a:sym typeface="Arial" charset="0"/>
              </a:rPr>
              <a:t>AICarnot</a:t>
            </a:r>
            <a:r>
              <a:rPr lang="fr-FR" dirty="0" smtClean="0">
                <a:solidFill>
                  <a:srgbClr val="333399"/>
                </a:solidFill>
                <a:ea typeface="MS PGothic" pitchFamily="34" charset="-128"/>
                <a:cs typeface="Arial" charset="0"/>
                <a:sym typeface="Arial" charset="0"/>
              </a:rPr>
              <a:t>, ASRC, EARTO)</a:t>
            </a:r>
            <a:endParaRPr lang="fr-FR" dirty="0" smtClean="0">
              <a:latin typeface="Helvetica" pitchFamily="34" charset="0"/>
              <a:ea typeface="MS PGothic" pitchFamily="34" charset="-128"/>
              <a:cs typeface="Helvetica" pitchFamily="34" charset="0"/>
              <a:sym typeface="Helvetica" pitchFamily="34" charset="0"/>
            </a:endParaRPr>
          </a:p>
          <a:p>
            <a:pPr>
              <a:defRPr/>
            </a:pPr>
            <a:endParaRPr lang="fr-FR" dirty="0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13428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altLang="fr-FR" sz="2800" dirty="0" err="1">
                <a:latin typeface="Helvetica" panose="020B0604020202020204" pitchFamily="34" charset="0"/>
                <a:cs typeface="Helvetica" panose="020B0604020202020204" pitchFamily="34" charset="0"/>
              </a:rPr>
              <a:t>Academic</a:t>
            </a:r>
            <a:r>
              <a:rPr lang="fr-FR" altLang="fr-FR" sz="28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fr-FR" altLang="fr-FR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Excellence</a:t>
            </a:r>
            <a:endParaRPr lang="fr-FR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3"/>
          </p:nvPr>
        </p:nvSpPr>
        <p:spPr>
          <a:xfrm>
            <a:off x="251521" y="1440000"/>
            <a:ext cx="5472607" cy="4525963"/>
          </a:xfrm>
        </p:spPr>
        <p:txBody>
          <a:bodyPr/>
          <a:lstStyle/>
          <a:p>
            <a:pPr algn="just" eaLnBrk="1" hangingPunct="1">
              <a:spcBef>
                <a:spcPct val="50000"/>
              </a:spcBef>
              <a:buClr>
                <a:schemeClr val="folHlink"/>
              </a:buClr>
              <a:buSzPct val="200000"/>
            </a:pPr>
            <a:r>
              <a:rPr lang="en-US" altLang="fr-FR" dirty="0" smtClean="0">
                <a:latin typeface="Sylfaen" pitchFamily="18" charset="0"/>
              </a:rPr>
              <a:t>90 </a:t>
            </a:r>
            <a:r>
              <a:rPr lang="en-US" altLang="fr-FR" dirty="0">
                <a:latin typeface="Sylfaen" pitchFamily="18" charset="0"/>
              </a:rPr>
              <a:t>theses, 400 articles or books published annually</a:t>
            </a:r>
          </a:p>
          <a:p>
            <a:pPr algn="just" eaLnBrk="1" hangingPunct="1">
              <a:spcBef>
                <a:spcPct val="50000"/>
              </a:spcBef>
              <a:buClr>
                <a:schemeClr val="folHlink"/>
              </a:buClr>
              <a:buSzPct val="200000"/>
            </a:pPr>
            <a:r>
              <a:rPr lang="en-US" altLang="fr-FR" dirty="0" smtClean="0">
                <a:latin typeface="Sylfaen" pitchFamily="18" charset="0"/>
              </a:rPr>
              <a:t>Laboratories </a:t>
            </a:r>
            <a:r>
              <a:rPr lang="en-US" altLang="fr-FR" dirty="0">
                <a:latin typeface="Sylfaen" pitchFamily="18" charset="0"/>
              </a:rPr>
              <a:t>run jointly with the French National Center for Scientific Research (CNRS), </a:t>
            </a:r>
            <a:r>
              <a:rPr lang="en-US" altLang="fr-FR" dirty="0" err="1">
                <a:latin typeface="Sylfaen" pitchFamily="18" charset="0"/>
              </a:rPr>
              <a:t>École</a:t>
            </a:r>
            <a:r>
              <a:rPr lang="en-US" altLang="fr-FR" dirty="0">
                <a:latin typeface="Sylfaen" pitchFamily="18" charset="0"/>
              </a:rPr>
              <a:t> </a:t>
            </a:r>
            <a:r>
              <a:rPr lang="en-US" altLang="fr-FR" dirty="0" err="1">
                <a:latin typeface="Sylfaen" pitchFamily="18" charset="0"/>
              </a:rPr>
              <a:t>Polytechnique</a:t>
            </a:r>
            <a:r>
              <a:rPr lang="en-US" altLang="fr-FR" dirty="0">
                <a:latin typeface="Sylfaen" pitchFamily="18" charset="0"/>
              </a:rPr>
              <a:t>, </a:t>
            </a:r>
            <a:r>
              <a:rPr lang="en-US" altLang="fr-FR" dirty="0" err="1">
                <a:latin typeface="Sylfaen" pitchFamily="18" charset="0"/>
              </a:rPr>
              <a:t>École</a:t>
            </a:r>
            <a:r>
              <a:rPr lang="en-US" altLang="fr-FR" dirty="0">
                <a:latin typeface="Sylfaen" pitchFamily="18" charset="0"/>
              </a:rPr>
              <a:t> des </a:t>
            </a:r>
            <a:r>
              <a:rPr lang="en-US" altLang="fr-FR" dirty="0" err="1">
                <a:latin typeface="Sylfaen" pitchFamily="18" charset="0"/>
              </a:rPr>
              <a:t>Ponts</a:t>
            </a:r>
            <a:r>
              <a:rPr lang="en-US" altLang="fr-FR" dirty="0">
                <a:latin typeface="Sylfaen" pitchFamily="18" charset="0"/>
              </a:rPr>
              <a:t> </a:t>
            </a:r>
            <a:r>
              <a:rPr lang="en-US" altLang="fr-FR" dirty="0" err="1">
                <a:latin typeface="Sylfaen" pitchFamily="18" charset="0"/>
              </a:rPr>
              <a:t>ParisTech</a:t>
            </a:r>
            <a:r>
              <a:rPr lang="en-US" altLang="fr-FR" dirty="0">
                <a:latin typeface="Sylfaen" pitchFamily="18" charset="0"/>
              </a:rPr>
              <a:t>, ENSTA </a:t>
            </a:r>
            <a:r>
              <a:rPr lang="en-US" altLang="fr-FR" dirty="0" err="1">
                <a:latin typeface="Sylfaen" pitchFamily="18" charset="0"/>
              </a:rPr>
              <a:t>ParisTech</a:t>
            </a:r>
            <a:r>
              <a:rPr lang="en-US" altLang="fr-FR" dirty="0">
                <a:latin typeface="Sylfaen" pitchFamily="18" charset="0"/>
              </a:rPr>
              <a:t>, the French National Institute for Research in Computer Science and Control (INRIA)…</a:t>
            </a:r>
          </a:p>
          <a:p>
            <a:pPr algn="just" eaLnBrk="1" hangingPunct="1">
              <a:spcBef>
                <a:spcPct val="50000"/>
              </a:spcBef>
              <a:buClr>
                <a:schemeClr val="folHlink"/>
              </a:buClr>
              <a:buSzPct val="200000"/>
            </a:pPr>
            <a:r>
              <a:rPr lang="en-US" altLang="fr-FR" dirty="0" smtClean="0">
                <a:latin typeface="Sylfaen" pitchFamily="18" charset="0"/>
              </a:rPr>
              <a:t>Partnerships </a:t>
            </a:r>
            <a:r>
              <a:rPr lang="en-US" altLang="fr-FR" dirty="0">
                <a:latin typeface="Sylfaen" pitchFamily="18" charset="0"/>
              </a:rPr>
              <a:t>with foreign universities</a:t>
            </a:r>
          </a:p>
          <a:p>
            <a:pPr eaLnBrk="1" hangingPunct="1">
              <a:spcBef>
                <a:spcPct val="50000"/>
              </a:spcBef>
              <a:buClr>
                <a:schemeClr val="folHlink"/>
              </a:buClr>
              <a:buSzPct val="200000"/>
            </a:pPr>
            <a:r>
              <a:rPr lang="en-US" altLang="fr-FR" dirty="0" smtClean="0">
                <a:latin typeface="Sylfaen" pitchFamily="18" charset="0"/>
              </a:rPr>
              <a:t>Scientific </a:t>
            </a:r>
            <a:r>
              <a:rPr lang="en-US" altLang="fr-FR" dirty="0">
                <a:latin typeface="Sylfaen" pitchFamily="18" charset="0"/>
              </a:rPr>
              <a:t>evaluation and guidance committees</a:t>
            </a:r>
          </a:p>
          <a:p>
            <a:endParaRPr lang="fr-FR" dirty="0"/>
          </a:p>
        </p:txBody>
      </p:sp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1643050"/>
            <a:ext cx="2857500" cy="4486275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5365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ctrTitle"/>
          </p:nvPr>
        </p:nvSpPr>
        <p:spPr>
          <a:xfrm>
            <a:off x="468313" y="4657725"/>
            <a:ext cx="8207375" cy="615950"/>
          </a:xfrm>
        </p:spPr>
        <p:txBody>
          <a:bodyPr/>
          <a:lstStyle/>
          <a:p>
            <a:r>
              <a:rPr lang="fr-FR" altLang="fr-FR" sz="3600" smtClean="0">
                <a:latin typeface="Arial" charset="0"/>
                <a:ea typeface="ＭＳ Ｐゴシック" pitchFamily="34" charset="-128"/>
                <a:cs typeface="Arial" charset="0"/>
              </a:rPr>
              <a:t>From Observation of resources to environmental Impacts of renewable Energy sectors</a:t>
            </a:r>
          </a:p>
        </p:txBody>
      </p:sp>
      <p:sp>
        <p:nvSpPr>
          <p:cNvPr id="6" name="Rectangle 5"/>
          <p:cNvSpPr/>
          <p:nvPr/>
        </p:nvSpPr>
        <p:spPr>
          <a:xfrm>
            <a:off x="166688" y="2403475"/>
            <a:ext cx="8759825" cy="9144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3600" dirty="0">
                <a:solidFill>
                  <a:prstClr val="black"/>
                </a:solidFill>
                <a:latin typeface="Arial"/>
                <a:ea typeface="ＭＳ Ｐゴシック" charset="-128"/>
                <a:cs typeface="Arial"/>
              </a:rPr>
              <a:t>Centre Observation, Impacts, </a:t>
            </a:r>
            <a:r>
              <a:rPr lang="fr-FR" sz="3600" dirty="0" err="1">
                <a:solidFill>
                  <a:prstClr val="black"/>
                </a:solidFill>
                <a:latin typeface="Arial"/>
                <a:ea typeface="ＭＳ Ｐゴシック" charset="-128"/>
                <a:cs typeface="Arial"/>
              </a:rPr>
              <a:t>Energy</a:t>
            </a:r>
            <a:endParaRPr lang="fr-FR" sz="3600" dirty="0">
              <a:solidFill>
                <a:prstClr val="black"/>
              </a:solidFill>
              <a:latin typeface="Arial"/>
              <a:ea typeface="ＭＳ Ｐゴシック" charset="-128"/>
              <a:cs typeface="Arial"/>
            </a:endParaRPr>
          </a:p>
        </p:txBody>
      </p:sp>
      <p:sp>
        <p:nvSpPr>
          <p:cNvPr id="12292" name="Espace réservé du numéro de diapositive 8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fld id="{12F34A62-8CD6-42C3-86D2-5D4B2AB55AFB}" type="slidenum">
              <a:rPr lang="fr-FR" altLang="fr-FR" sz="1000" smtClean="0">
                <a:solidFill>
                  <a:srgbClr val="898989"/>
                </a:solidFill>
                <a:latin typeface="Arial" charset="0"/>
              </a:rPr>
              <a:pPr/>
              <a:t>6</a:t>
            </a:fld>
            <a:endParaRPr lang="fr-FR" altLang="fr-FR" sz="1000" smtClean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4864100" y="5686425"/>
            <a:ext cx="3378200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i="1" dirty="0" err="1">
                <a:solidFill>
                  <a:prstClr val="white">
                    <a:lumMod val="50000"/>
                  </a:prstClr>
                </a:solidFill>
                <a:latin typeface="Arial" pitchFamily="34" charset="0"/>
                <a:ea typeface="ＭＳ Ｐゴシック" pitchFamily="34" charset="-128"/>
              </a:rPr>
              <a:t>Department</a:t>
            </a:r>
            <a:r>
              <a:rPr lang="fr-FR" sz="1600" i="1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ea typeface="ＭＳ Ｐゴシック" pitchFamily="34" charset="-128"/>
              </a:rPr>
              <a:t> </a:t>
            </a:r>
            <a:r>
              <a:rPr lang="fr-FR" sz="1600" i="1" dirty="0" err="1">
                <a:solidFill>
                  <a:prstClr val="white">
                    <a:lumMod val="50000"/>
                  </a:prstClr>
                </a:solidFill>
                <a:latin typeface="Arial" pitchFamily="34" charset="0"/>
                <a:ea typeface="ＭＳ Ｐゴシック" pitchFamily="34" charset="-128"/>
              </a:rPr>
              <a:t>Energy</a:t>
            </a:r>
            <a:r>
              <a:rPr lang="fr-FR" sz="1600" i="1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ea typeface="ＭＳ Ｐゴシック" pitchFamily="34" charset="-128"/>
              </a:rPr>
              <a:t> and </a:t>
            </a:r>
            <a:r>
              <a:rPr lang="fr-FR" sz="1600" i="1" dirty="0" err="1">
                <a:solidFill>
                  <a:prstClr val="white">
                    <a:lumMod val="50000"/>
                  </a:prstClr>
                </a:solidFill>
                <a:latin typeface="Arial" pitchFamily="34" charset="0"/>
                <a:ea typeface="ＭＳ Ｐゴシック" pitchFamily="34" charset="-128"/>
              </a:rPr>
              <a:t>Processes</a:t>
            </a:r>
            <a:endParaRPr lang="fr-FR" sz="1600" i="1" dirty="0">
              <a:solidFill>
                <a:prstClr val="white">
                  <a:lumMod val="50000"/>
                </a:prstClr>
              </a:solidFill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904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ctrTitle"/>
          </p:nvPr>
        </p:nvSpPr>
        <p:spPr>
          <a:xfrm>
            <a:off x="779463" y="50800"/>
            <a:ext cx="7542212" cy="496888"/>
          </a:xfrm>
        </p:spPr>
        <p:txBody>
          <a:bodyPr/>
          <a:lstStyle/>
          <a:p>
            <a:r>
              <a:rPr lang="fr-FR" altLang="fr-FR" smtClean="0">
                <a:latin typeface="Arial" charset="0"/>
                <a:ea typeface="ＭＳ Ｐゴシック" pitchFamily="34" charset="-128"/>
                <a:cs typeface="Arial" charset="0"/>
              </a:rPr>
              <a:t>Centre Observation, Impacts, Energy</a:t>
            </a:r>
          </a:p>
        </p:txBody>
      </p:sp>
      <p:sp>
        <p:nvSpPr>
          <p:cNvPr id="13315" name="Sous-titre 2"/>
          <p:cNvSpPr>
            <a:spLocks noGrp="1"/>
          </p:cNvSpPr>
          <p:nvPr>
            <p:ph type="subTitle" idx="1"/>
          </p:nvPr>
        </p:nvSpPr>
        <p:spPr>
          <a:xfrm>
            <a:off x="179388" y="701675"/>
            <a:ext cx="6102350" cy="212725"/>
          </a:xfrm>
        </p:spPr>
        <p:txBody>
          <a:bodyPr/>
          <a:lstStyle/>
          <a:p>
            <a:pPr>
              <a:buFont typeface="Wingdings" pitchFamily="2" charset="2"/>
              <a:buChar char=""/>
            </a:pPr>
            <a:endParaRPr lang="fr-FR" altLang="fr-FR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3316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xfrm>
            <a:off x="215900" y="64198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l"/>
            <a:fld id="{DBFC1598-DF4A-4FAF-934F-94306B81E531}" type="slidenum">
              <a:rPr lang="fr-FR" altLang="fr-FR" sz="1200" smtClean="0">
                <a:solidFill>
                  <a:srgbClr val="898989"/>
                </a:solidFill>
                <a:latin typeface="Arial" charset="0"/>
              </a:rPr>
              <a:pPr algn="l"/>
              <a:t>7</a:t>
            </a:fld>
            <a:endParaRPr lang="fr-FR" altLang="fr-FR" sz="1200" smtClean="0">
              <a:solidFill>
                <a:srgbClr val="898989"/>
              </a:solidFill>
              <a:latin typeface="Arial" charset="0"/>
            </a:endParaRPr>
          </a:p>
        </p:txBody>
      </p:sp>
      <p:grpSp>
        <p:nvGrpSpPr>
          <p:cNvPr id="13317" name="Groupe 5"/>
          <p:cNvGrpSpPr>
            <a:grpSpLocks/>
          </p:cNvGrpSpPr>
          <p:nvPr/>
        </p:nvGrpSpPr>
        <p:grpSpPr bwMode="auto">
          <a:xfrm>
            <a:off x="520700" y="838200"/>
            <a:ext cx="7916863" cy="5548313"/>
            <a:chOff x="251520" y="44624"/>
            <a:chExt cx="7549965" cy="5285995"/>
          </a:xfrm>
        </p:grpSpPr>
        <p:pic>
          <p:nvPicPr>
            <p:cNvPr id="13318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51720" y="836712"/>
              <a:ext cx="1944216" cy="844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19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67944" y="1375209"/>
              <a:ext cx="1199803" cy="1117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0" name="Picture 11" descr="p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92080" y="1466163"/>
              <a:ext cx="2304256" cy="968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21" name="Text Box 12"/>
            <p:cNvSpPr txBox="1">
              <a:spLocks noChangeArrowheads="1"/>
            </p:cNvSpPr>
            <p:nvPr/>
          </p:nvSpPr>
          <p:spPr bwMode="auto">
            <a:xfrm>
              <a:off x="4218645" y="836713"/>
              <a:ext cx="358284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fr-FR" sz="2800">
                  <a:solidFill>
                    <a:prstClr val="black"/>
                  </a:solidFill>
                  <a:latin typeface="Arial" charset="0"/>
                </a:rPr>
                <a:t>Environmental </a:t>
              </a:r>
              <a:r>
                <a:rPr lang="en-US" altLang="fr-FR" sz="4000" b="1">
                  <a:solidFill>
                    <a:srgbClr val="FF0000"/>
                  </a:solidFill>
                  <a:latin typeface="Arial" charset="0"/>
                </a:rPr>
                <a:t>I</a:t>
              </a:r>
              <a:r>
                <a:rPr lang="en-US" altLang="fr-FR" sz="2800">
                  <a:solidFill>
                    <a:prstClr val="black"/>
                  </a:solidFill>
                  <a:latin typeface="Arial" charset="0"/>
                </a:rPr>
                <a:t>mpacts</a:t>
              </a:r>
            </a:p>
          </p:txBody>
        </p:sp>
        <p:sp>
          <p:nvSpPr>
            <p:cNvPr id="13322" name="Text Box 13"/>
            <p:cNvSpPr txBox="1">
              <a:spLocks noChangeArrowheads="1"/>
            </p:cNvSpPr>
            <p:nvPr/>
          </p:nvSpPr>
          <p:spPr bwMode="auto">
            <a:xfrm>
              <a:off x="4283968" y="2852936"/>
              <a:ext cx="2964914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fr-FR" sz="2800">
                  <a:solidFill>
                    <a:prstClr val="black"/>
                  </a:solidFill>
                  <a:latin typeface="Arial" charset="0"/>
                </a:rPr>
                <a:t>Renewable </a:t>
              </a:r>
              <a:r>
                <a:rPr lang="en-US" altLang="fr-FR" sz="4400" b="1">
                  <a:solidFill>
                    <a:srgbClr val="FF0000"/>
                  </a:solidFill>
                  <a:latin typeface="Arial" charset="0"/>
                </a:rPr>
                <a:t>E</a:t>
              </a:r>
              <a:r>
                <a:rPr lang="en-US" altLang="fr-FR" sz="2800">
                  <a:solidFill>
                    <a:prstClr val="black"/>
                  </a:solidFill>
                  <a:latin typeface="Arial" charset="0"/>
                </a:rPr>
                <a:t>nergy</a:t>
              </a:r>
            </a:p>
          </p:txBody>
        </p:sp>
        <p:sp>
          <p:nvSpPr>
            <p:cNvPr id="13323" name="Text Box 8"/>
            <p:cNvSpPr txBox="1">
              <a:spLocks noChangeArrowheads="1"/>
            </p:cNvSpPr>
            <p:nvPr/>
          </p:nvSpPr>
          <p:spPr bwMode="auto">
            <a:xfrm>
              <a:off x="395536" y="44624"/>
              <a:ext cx="2106089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fr-FR" sz="4400" b="1">
                  <a:solidFill>
                    <a:srgbClr val="FF0000"/>
                  </a:solidFill>
                  <a:latin typeface="Arial" charset="0"/>
                </a:rPr>
                <a:t>O</a:t>
              </a:r>
              <a:r>
                <a:rPr lang="en-US" altLang="fr-FR" sz="2800">
                  <a:solidFill>
                    <a:prstClr val="black"/>
                  </a:solidFill>
                  <a:latin typeface="Arial" charset="0"/>
                </a:rPr>
                <a:t>bservation</a:t>
              </a:r>
              <a:endParaRPr lang="en-US" altLang="fr-FR" sz="1600">
                <a:solidFill>
                  <a:prstClr val="black"/>
                </a:solidFill>
                <a:latin typeface="Arial" charset="0"/>
              </a:endParaRPr>
            </a:p>
          </p:txBody>
        </p:sp>
        <p:pic>
          <p:nvPicPr>
            <p:cNvPr id="13324" name="Picture 10" descr="C:\Mes Documents\Cours\ers-1_v3_small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344" y="764548"/>
              <a:ext cx="1936315" cy="2094737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325" name="Picture 2" descr="http://technobloglesenergies.unblog.fr/files/2010/11/86397296eoliennejpg.jp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536" y="3600400"/>
              <a:ext cx="1264872" cy="17008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6" name="Picture 10" descr="http://blog.pages-energie.com/wp-content/uploads/geothermie.jp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16216" y="4149080"/>
              <a:ext cx="1187624" cy="11674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3"/>
            <p:cNvPicPr>
              <a:picLocks noChangeAspect="1" noChangeArrowheads="1"/>
            </p:cNvPicPr>
            <p:nvPr/>
          </p:nvPicPr>
          <p:blipFill>
            <a:blip r:embed="rId8"/>
            <a:srcRect l="10020" t="3571" r="7999" b="5356"/>
            <a:stretch>
              <a:fillRect/>
            </a:stretch>
          </p:blipFill>
          <p:spPr bwMode="auto">
            <a:xfrm>
              <a:off x="251520" y="2133311"/>
              <a:ext cx="3774226" cy="150337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3328" name="Image 12" descr="int_01_2005_d03_100m.png">
              <a:hlinkClick r:id="rId9" action="ppaction://hlinkfile"/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1" t="4985" r="9789" b="6392"/>
            <a:stretch>
              <a:fillRect/>
            </a:stretch>
          </p:blipFill>
          <p:spPr bwMode="auto">
            <a:xfrm>
              <a:off x="2339752" y="1628800"/>
              <a:ext cx="1703487" cy="1375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9" name="Picture 4" descr="http://lenergeek.com/wp-content/uploads/2011/10/vagues-1139382668-1215812.jpg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43808" y="3645024"/>
              <a:ext cx="2680021" cy="1584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30" name="Picture 12" descr="http://www.energies-renouvelables.org/media/photos/observ-er/hydraulique/energie_hydraulique-GEG.jpg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1840" y="4509120"/>
              <a:ext cx="1731885" cy="810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31" name="Picture 8" descr="http://www.poitou-entreposage.com/fichiers_site/a856poito/contenu_pages/achat-panneau-solaire-02.jpg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9672" y="4149080"/>
              <a:ext cx="1537417" cy="1152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32" name="Picture 14" descr="http://www.energie-biomasse-biogaz.com/menu/images/biomass1.jpg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0032" y="4221088"/>
              <a:ext cx="1662336" cy="11095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4054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ctrTitle"/>
          </p:nvPr>
        </p:nvSpPr>
        <p:spPr>
          <a:xfrm>
            <a:off x="620713" y="50800"/>
            <a:ext cx="7772400" cy="496888"/>
          </a:xfrm>
        </p:spPr>
        <p:txBody>
          <a:bodyPr/>
          <a:lstStyle/>
          <a:p>
            <a:pPr algn="ctr"/>
            <a:r>
              <a:rPr lang="fr-FR" altLang="fr-FR" smtClean="0">
                <a:latin typeface="Arial" charset="0"/>
                <a:ea typeface="ＭＳ Ｐゴシック" pitchFamily="34" charset="-128"/>
                <a:cs typeface="Arial" charset="0"/>
              </a:rPr>
              <a:t>Centre Observation, Impacts, Energy</a:t>
            </a:r>
          </a:p>
        </p:txBody>
      </p:sp>
      <p:sp>
        <p:nvSpPr>
          <p:cNvPr id="14339" name="Sous-titre 11"/>
          <p:cNvSpPr>
            <a:spLocks noGrp="1"/>
          </p:cNvSpPr>
          <p:nvPr>
            <p:ph type="subTitle" idx="1"/>
          </p:nvPr>
        </p:nvSpPr>
        <p:spPr>
          <a:xfrm>
            <a:off x="179388" y="701675"/>
            <a:ext cx="6102350" cy="212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fr-FR" altLang="fr-FR" i="1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>
              <a:buFont typeface="Wingdings" pitchFamily="2" charset="2"/>
              <a:buNone/>
            </a:pPr>
            <a:endParaRPr lang="fr-FR" altLang="fr-FR" i="1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5125" name="Espace réservé du contenu 4"/>
          <p:cNvSpPr>
            <a:spLocks noGrp="1"/>
          </p:cNvSpPr>
          <p:nvPr>
            <p:ph idx="13"/>
          </p:nvPr>
        </p:nvSpPr>
        <p:spPr>
          <a:xfrm>
            <a:off x="350838" y="1166813"/>
            <a:ext cx="8443912" cy="4951412"/>
          </a:xfrm>
        </p:spPr>
        <p:txBody>
          <a:bodyPr/>
          <a:lstStyle/>
          <a:p>
            <a:pPr>
              <a:buFont typeface="Lucida Grande"/>
              <a:buNone/>
              <a:defRPr/>
            </a:pPr>
            <a:r>
              <a:rPr lang="fr-FR" sz="1800" b="1" dirty="0" smtClean="0"/>
              <a:t>Main </a:t>
            </a:r>
            <a:r>
              <a:rPr lang="fr-FR" sz="1800" b="1" dirty="0" err="1" smtClean="0"/>
              <a:t>scientific</a:t>
            </a:r>
            <a:r>
              <a:rPr lang="fr-FR" sz="1800" b="1" dirty="0" smtClean="0"/>
              <a:t> </a:t>
            </a:r>
            <a:r>
              <a:rPr lang="fr-FR" sz="1800" b="1" dirty="0" err="1" smtClean="0"/>
              <a:t>concern</a:t>
            </a:r>
            <a:r>
              <a:rPr lang="fr-FR" sz="1800" b="1" dirty="0" smtClean="0"/>
              <a:t>:</a:t>
            </a:r>
            <a:r>
              <a:rPr lang="fr-FR" sz="1800" dirty="0" smtClean="0"/>
              <a:t> </a:t>
            </a:r>
            <a:r>
              <a:rPr lang="fr-FR" sz="1800" dirty="0" err="1" smtClean="0"/>
              <a:t>caracterisation</a:t>
            </a:r>
            <a:r>
              <a:rPr lang="fr-FR" sz="1800" dirty="0" smtClean="0"/>
              <a:t> and </a:t>
            </a:r>
            <a:r>
              <a:rPr lang="fr-FR" sz="1800" dirty="0" err="1" smtClean="0"/>
              <a:t>analysis</a:t>
            </a:r>
            <a:r>
              <a:rPr lang="fr-FR" sz="1800" dirty="0" smtClean="0"/>
              <a:t> of spatial and temporal aspects</a:t>
            </a:r>
          </a:p>
          <a:p>
            <a:pPr>
              <a:defRPr/>
            </a:pPr>
            <a:r>
              <a:rPr lang="fr-FR" sz="1800" dirty="0" smtClean="0"/>
              <a:t>of </a:t>
            </a:r>
            <a:r>
              <a:rPr lang="fr-FR" sz="1800" dirty="0" err="1" smtClean="0"/>
              <a:t>renewable</a:t>
            </a:r>
            <a:r>
              <a:rPr lang="fr-FR" sz="1800" dirty="0" smtClean="0"/>
              <a:t> </a:t>
            </a:r>
            <a:r>
              <a:rPr lang="fr-FR" sz="1800" dirty="0" err="1" smtClean="0"/>
              <a:t>energy</a:t>
            </a:r>
            <a:r>
              <a:rPr lang="fr-FR" sz="1800" dirty="0" smtClean="0"/>
              <a:t> </a:t>
            </a:r>
            <a:r>
              <a:rPr lang="fr-FR" sz="1800" dirty="0" err="1" smtClean="0"/>
              <a:t>resources</a:t>
            </a:r>
            <a:endParaRPr lang="fr-FR" sz="1800" dirty="0" smtClean="0"/>
          </a:p>
          <a:p>
            <a:pPr>
              <a:defRPr/>
            </a:pPr>
            <a:r>
              <a:rPr lang="fr-FR" sz="1800" dirty="0" smtClean="0"/>
              <a:t>of </a:t>
            </a:r>
            <a:r>
              <a:rPr lang="fr-FR" sz="1800" dirty="0" err="1" smtClean="0"/>
              <a:t>environmental</a:t>
            </a:r>
            <a:r>
              <a:rPr lang="fr-FR" sz="1800" dirty="0" smtClean="0"/>
              <a:t> impacts of </a:t>
            </a:r>
            <a:r>
              <a:rPr lang="fr-FR" sz="1800" dirty="0" err="1" smtClean="0"/>
              <a:t>energy</a:t>
            </a:r>
            <a:r>
              <a:rPr lang="fr-FR" sz="1800" dirty="0" smtClean="0"/>
              <a:t> </a:t>
            </a:r>
            <a:r>
              <a:rPr lang="fr-FR" sz="1800" dirty="0" err="1" smtClean="0"/>
              <a:t>sectors</a:t>
            </a:r>
            <a:endParaRPr lang="fr-FR" sz="1800" dirty="0" smtClean="0"/>
          </a:p>
          <a:p>
            <a:pPr>
              <a:defRPr/>
            </a:pPr>
            <a:endParaRPr lang="fr-FR" sz="1800" dirty="0" smtClean="0"/>
          </a:p>
          <a:p>
            <a:pPr>
              <a:buFont typeface="Lucida Grande"/>
              <a:buNone/>
              <a:defRPr/>
            </a:pPr>
            <a:r>
              <a:rPr lang="fr-FR" sz="1800" b="1" dirty="0" smtClean="0"/>
              <a:t>Main </a:t>
            </a:r>
            <a:r>
              <a:rPr lang="fr-FR" sz="1800" b="1" dirty="0" err="1" smtClean="0"/>
              <a:t>research</a:t>
            </a:r>
            <a:r>
              <a:rPr lang="fr-FR" sz="1800" b="1" dirty="0" smtClean="0"/>
              <a:t> </a:t>
            </a:r>
            <a:r>
              <a:rPr lang="fr-FR" sz="1800" b="1" dirty="0" err="1" smtClean="0"/>
              <a:t>activities</a:t>
            </a:r>
            <a:r>
              <a:rPr lang="fr-FR" sz="1800" b="1" dirty="0" smtClean="0"/>
              <a:t>:</a:t>
            </a:r>
          </a:p>
          <a:p>
            <a:pPr>
              <a:defRPr/>
            </a:pPr>
            <a:r>
              <a:rPr lang="fr-FR" sz="1800" dirty="0" smtClean="0"/>
              <a:t>Exploitation of </a:t>
            </a:r>
            <a:r>
              <a:rPr lang="fr-FR" sz="1800" dirty="0" err="1" smtClean="0"/>
              <a:t>Earth</a:t>
            </a:r>
            <a:r>
              <a:rPr lang="fr-FR" sz="1800" dirty="0" smtClean="0"/>
              <a:t> Observation Data </a:t>
            </a:r>
          </a:p>
          <a:p>
            <a:pPr>
              <a:defRPr/>
            </a:pPr>
            <a:r>
              <a:rPr lang="fr-FR" sz="1800" dirty="0" smtClean="0"/>
              <a:t>Evaluation of </a:t>
            </a:r>
            <a:r>
              <a:rPr lang="fr-FR" sz="1800" dirty="0" err="1" smtClean="0"/>
              <a:t>renewable</a:t>
            </a:r>
            <a:r>
              <a:rPr lang="fr-FR" sz="1800" dirty="0" smtClean="0"/>
              <a:t> </a:t>
            </a:r>
            <a:r>
              <a:rPr lang="fr-FR" sz="1800" dirty="0" err="1" smtClean="0"/>
              <a:t>energy</a:t>
            </a:r>
            <a:r>
              <a:rPr lang="fr-FR" sz="1800" dirty="0" smtClean="0"/>
              <a:t> </a:t>
            </a:r>
            <a:r>
              <a:rPr lang="fr-FR" sz="1800" dirty="0" err="1" smtClean="0"/>
              <a:t>resources</a:t>
            </a:r>
            <a:r>
              <a:rPr lang="fr-FR" sz="1800" dirty="0" smtClean="0"/>
              <a:t> </a:t>
            </a:r>
            <a:r>
              <a:rPr lang="fr-FR" sz="1800" dirty="0" err="1" smtClean="0"/>
              <a:t>using</a:t>
            </a:r>
            <a:r>
              <a:rPr lang="fr-FR" sz="1800" dirty="0" smtClean="0"/>
              <a:t> </a:t>
            </a:r>
            <a:r>
              <a:rPr lang="fr-FR" sz="1800" dirty="0" err="1" smtClean="0"/>
              <a:t>Earth</a:t>
            </a:r>
            <a:r>
              <a:rPr lang="fr-FR" sz="1800" dirty="0" smtClean="0"/>
              <a:t> Observation data</a:t>
            </a:r>
          </a:p>
          <a:p>
            <a:pPr>
              <a:defRPr/>
            </a:pPr>
            <a:r>
              <a:rPr lang="fr-FR" sz="1800" dirty="0" err="1" smtClean="0"/>
              <a:t>Methodological</a:t>
            </a:r>
            <a:r>
              <a:rPr lang="fr-FR" sz="1800" dirty="0" smtClean="0"/>
              <a:t> </a:t>
            </a:r>
            <a:r>
              <a:rPr lang="fr-FR" sz="1800" dirty="0" err="1" smtClean="0"/>
              <a:t>developments</a:t>
            </a:r>
            <a:r>
              <a:rPr lang="fr-FR" sz="1800" dirty="0" smtClean="0"/>
              <a:t>, </a:t>
            </a:r>
            <a:r>
              <a:rPr lang="fr-FR" sz="1800" dirty="0" err="1" smtClean="0"/>
              <a:t>evaluation</a:t>
            </a:r>
            <a:r>
              <a:rPr lang="fr-FR" sz="1800" dirty="0" smtClean="0"/>
              <a:t> and information for </a:t>
            </a:r>
            <a:r>
              <a:rPr lang="fr-FR" sz="1800" dirty="0" err="1" smtClean="0"/>
              <a:t>decision</a:t>
            </a:r>
            <a:r>
              <a:rPr lang="fr-FR" sz="1800" dirty="0" smtClean="0"/>
              <a:t> </a:t>
            </a:r>
            <a:r>
              <a:rPr lang="fr-FR" sz="1800" dirty="0" err="1" smtClean="0"/>
              <a:t>making</a:t>
            </a:r>
            <a:r>
              <a:rPr lang="fr-FR" sz="1800" dirty="0" smtClean="0"/>
              <a:t> in </a:t>
            </a:r>
            <a:r>
              <a:rPr lang="fr-FR" sz="1800" dirty="0" err="1" smtClean="0"/>
              <a:t>order</a:t>
            </a:r>
            <a:r>
              <a:rPr lang="fr-FR" sz="1800" dirty="0" smtClean="0"/>
              <a:t> to </a:t>
            </a:r>
            <a:r>
              <a:rPr lang="fr-FR" sz="1800" dirty="0" err="1" smtClean="0"/>
              <a:t>reduce</a:t>
            </a:r>
            <a:r>
              <a:rPr lang="fr-FR" sz="1800" dirty="0" smtClean="0"/>
              <a:t> </a:t>
            </a:r>
            <a:r>
              <a:rPr lang="fr-FR" sz="1800" dirty="0" err="1" smtClean="0"/>
              <a:t>environmental</a:t>
            </a:r>
            <a:r>
              <a:rPr lang="fr-FR" sz="1800" dirty="0" smtClean="0"/>
              <a:t> impacts </a:t>
            </a:r>
            <a:r>
              <a:rPr lang="fr-FR" sz="1800" dirty="0" err="1" smtClean="0"/>
              <a:t>through</a:t>
            </a:r>
            <a:r>
              <a:rPr lang="fr-FR" sz="1800" dirty="0" smtClean="0"/>
              <a:t> the use of Life Cycle </a:t>
            </a:r>
            <a:r>
              <a:rPr lang="fr-FR" sz="1800" dirty="0" err="1" smtClean="0"/>
              <a:t>Assessment</a:t>
            </a:r>
            <a:r>
              <a:rPr lang="fr-FR" sz="1800" dirty="0" smtClean="0"/>
              <a:t> (LCA) </a:t>
            </a:r>
            <a:r>
              <a:rPr lang="fr-FR" sz="1800" dirty="0" err="1" smtClean="0"/>
              <a:t>approaches</a:t>
            </a:r>
            <a:endParaRPr lang="fr-FR" sz="1800" dirty="0" smtClean="0"/>
          </a:p>
          <a:p>
            <a:pPr>
              <a:defRPr/>
            </a:pPr>
            <a:r>
              <a:rPr lang="fr-FR" sz="1800" dirty="0" err="1" smtClean="0"/>
              <a:t>Dissemination</a:t>
            </a:r>
            <a:r>
              <a:rPr lang="fr-FR" sz="1800" dirty="0" smtClean="0"/>
              <a:t> of </a:t>
            </a:r>
            <a:r>
              <a:rPr lang="fr-FR" sz="1800" dirty="0" err="1" smtClean="0"/>
              <a:t>scientific</a:t>
            </a:r>
            <a:r>
              <a:rPr lang="fr-FR" sz="1800" dirty="0" smtClean="0"/>
              <a:t> data </a:t>
            </a:r>
            <a:r>
              <a:rPr lang="fr-FR" sz="1800" dirty="0" err="1" smtClean="0"/>
              <a:t>through</a:t>
            </a:r>
            <a:r>
              <a:rPr lang="fr-FR" sz="1800" dirty="0" smtClean="0"/>
              <a:t> Web services</a:t>
            </a:r>
          </a:p>
          <a:p>
            <a:pPr>
              <a:defRPr/>
            </a:pPr>
            <a:endParaRPr lang="fr-FR" sz="1800" dirty="0" smtClean="0"/>
          </a:p>
          <a:p>
            <a:pPr>
              <a:buFont typeface="Lucida Grande"/>
              <a:buNone/>
              <a:defRPr/>
            </a:pPr>
            <a:r>
              <a:rPr lang="fr-FR" sz="1800" b="1" dirty="0" err="1" smtClean="0"/>
              <a:t>Scientific</a:t>
            </a:r>
            <a:r>
              <a:rPr lang="fr-FR" sz="1800" b="1" dirty="0" smtClean="0"/>
              <a:t> </a:t>
            </a:r>
            <a:r>
              <a:rPr lang="fr-FR" sz="1800" b="1" dirty="0" err="1" smtClean="0"/>
              <a:t>Domains</a:t>
            </a:r>
            <a:r>
              <a:rPr lang="fr-FR" sz="1800" b="1" dirty="0" smtClean="0"/>
              <a:t>:</a:t>
            </a:r>
            <a:br>
              <a:rPr lang="fr-FR" sz="1800" b="1" dirty="0" smtClean="0"/>
            </a:br>
            <a:r>
              <a:rPr lang="fr-FR" sz="1800" i="1" dirty="0" err="1" smtClean="0"/>
              <a:t>Applied</a:t>
            </a:r>
            <a:r>
              <a:rPr lang="fr-FR" sz="1800" i="1" dirty="0" smtClean="0"/>
              <a:t> </a:t>
            </a:r>
            <a:r>
              <a:rPr lang="fr-FR" sz="1800" i="1" dirty="0" err="1" smtClean="0"/>
              <a:t>Mathematics</a:t>
            </a:r>
            <a:r>
              <a:rPr lang="fr-FR" sz="1800" i="1" dirty="0" smtClean="0"/>
              <a:t>, </a:t>
            </a:r>
            <a:r>
              <a:rPr lang="fr-FR" sz="1800" i="1" dirty="0" err="1" smtClean="0"/>
              <a:t>Physics</a:t>
            </a:r>
            <a:r>
              <a:rPr lang="fr-FR" sz="1800" i="1" dirty="0" smtClean="0"/>
              <a:t>, </a:t>
            </a:r>
            <a:r>
              <a:rPr lang="fr-FR" sz="1800" i="1" dirty="0" err="1" smtClean="0"/>
              <a:t>Metrology</a:t>
            </a:r>
            <a:r>
              <a:rPr lang="fr-FR" sz="1800" i="1" dirty="0" smtClean="0"/>
              <a:t>, </a:t>
            </a:r>
            <a:r>
              <a:rPr lang="fr-FR" sz="1800" i="1" dirty="0" err="1" smtClean="0"/>
              <a:t>Environmental</a:t>
            </a:r>
            <a:r>
              <a:rPr lang="fr-FR" sz="1800" i="1" dirty="0" smtClean="0"/>
              <a:t> sciences, Information and Communication Technologies (ICT)</a:t>
            </a:r>
            <a:endParaRPr lang="fr-FR" sz="1800" dirty="0" smtClean="0"/>
          </a:p>
        </p:txBody>
      </p:sp>
      <p:sp>
        <p:nvSpPr>
          <p:cNvPr id="14341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xfrm>
            <a:off x="215900" y="64198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l"/>
            <a:fld id="{F7B82201-2106-4645-AF2E-6C407BC8527B}" type="slidenum">
              <a:rPr lang="fr-FR" altLang="fr-FR" sz="1000" smtClean="0">
                <a:solidFill>
                  <a:srgbClr val="898989"/>
                </a:solidFill>
                <a:latin typeface="Arial" charset="0"/>
              </a:rPr>
              <a:pPr algn="l"/>
              <a:t>8</a:t>
            </a:fld>
            <a:endParaRPr lang="fr-FR" altLang="fr-FR" sz="1000" smtClean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40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531</Words>
  <Application>Microsoft Office PowerPoint</Application>
  <PresentationFormat>Affichage à l'écran (4:3)</PresentationFormat>
  <Paragraphs>70</Paragraphs>
  <Slides>8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1_Thème Office</vt:lpstr>
      <vt:lpstr>Welcome to the ENEON Launch</vt:lpstr>
      <vt:lpstr>MINES ParisTech : Partnership research in link with industry and economy</vt:lpstr>
      <vt:lpstr>Excellence in Training:  6 Programs</vt:lpstr>
      <vt:lpstr>Excellence with industry, ARMINES: Contractual research structure linked with MINES ParisTech </vt:lpstr>
      <vt:lpstr>Academic Excellence</vt:lpstr>
      <vt:lpstr>From Observation of resources to environmental Impacts of renewable Energy sectors</vt:lpstr>
      <vt:lpstr>Centre Observation, Impacts, Energy</vt:lpstr>
      <vt:lpstr>Centre Observation, Impacts, Energy</vt:lpstr>
    </vt:vector>
  </TitlesOfParts>
  <Company>MINES ParisTech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Short Introduction on our structure</dc:title>
  <dc:creator>Thierry RANCHIN</dc:creator>
  <cp:lastModifiedBy>Thierry RANCHIN</cp:lastModifiedBy>
  <cp:revision>9</cp:revision>
  <dcterms:created xsi:type="dcterms:W3CDTF">2015-06-10T07:56:05Z</dcterms:created>
  <dcterms:modified xsi:type="dcterms:W3CDTF">2015-09-21T11:47:20Z</dcterms:modified>
</cp:coreProperties>
</file>